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64" r:id="rId4"/>
    <p:sldId id="281" r:id="rId5"/>
    <p:sldId id="275" r:id="rId6"/>
    <p:sldId id="278" r:id="rId7"/>
    <p:sldId id="265" r:id="rId8"/>
    <p:sldId id="284" r:id="rId9"/>
    <p:sldId id="259" r:id="rId10"/>
    <p:sldId id="285" r:id="rId11"/>
    <p:sldId id="267" r:id="rId12"/>
    <p:sldId id="268" r:id="rId13"/>
    <p:sldId id="260" r:id="rId14"/>
    <p:sldId id="273" r:id="rId15"/>
    <p:sldId id="274" r:id="rId16"/>
    <p:sldId id="270" r:id="rId17"/>
    <p:sldId id="271" r:id="rId18"/>
    <p:sldId id="272" r:id="rId19"/>
    <p:sldId id="27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rienne Lazaro" initials="AL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7942"/>
    <a:srgbClr val="660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60"/>
    <p:restoredTop sz="54074"/>
  </p:normalViewPr>
  <p:slideViewPr>
    <p:cSldViewPr snapToGrid="0" snapToObjects="1">
      <p:cViewPr varScale="1">
        <p:scale>
          <a:sx n="68" d="100"/>
          <a:sy n="68" d="100"/>
        </p:scale>
        <p:origin x="14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6-22T13:24:12.321" idx="1">
    <p:pos x="6383" y="600"/>
    <p:text>Is this slide relevant to this powerpoint?</p:text>
    <p:extLst>
      <p:ext uri="{C676402C-5697-4E1C-873F-D02D1690AC5C}">
        <p15:threadingInfo xmlns:p15="http://schemas.microsoft.com/office/powerpoint/2012/main" timeZoneBias="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8A7DA-BE11-284B-BE68-0CDDAEC4C427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E49EF-3A3C-A54D-8FDE-5C97D5EE4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48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/>
            <a:endParaRPr lang="en" sz="12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748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01171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smtClean="0"/>
              <a:t>Teacher</a:t>
            </a:r>
            <a:r>
              <a:rPr lang="en-US" i="1" baseline="0" dirty="0" smtClean="0"/>
              <a:t> Talking Points:</a:t>
            </a:r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i="0" baseline="0" dirty="0" smtClean="0"/>
              <a:t>Nicotine is a drug that is a stimulant, meaning it raises levels of physical or psychological activity in the body, and it is toxic at high doses.</a:t>
            </a:r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i="0" baseline="0" dirty="0" smtClean="0"/>
              <a:t>It is highly addictive since it causes changes in brain chemistry quickly and leaves the brain craving more.</a:t>
            </a:r>
          </a:p>
          <a:p>
            <a:pPr marL="171450" indent="-171450">
              <a:buFont typeface="Arial" charset="0"/>
              <a:buChar char="•"/>
            </a:pPr>
            <a:r>
              <a:rPr lang="en-US" i="0" baseline="0" dirty="0" smtClean="0"/>
              <a:t>Nicotine is found in tobacco products and n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icotine exposure during fetal development has lasting adverse consequences for brain development.</a:t>
            </a:r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ata from studies of mice suggest that nicotine exposure during adolescence may have lasting adverse effects on brain development</a:t>
            </a:r>
            <a:r>
              <a:rPr lang="en-US" i="0" baseline="0" dirty="0" smtClean="0"/>
              <a:t>.</a:t>
            </a:r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i="0" baseline="0" dirty="0" smtClean="0"/>
              <a:t>(</a:t>
            </a:r>
            <a:r>
              <a:rPr lang="en-US" i="1" baseline="0" dirty="0" smtClean="0"/>
              <a:t>click</a:t>
            </a:r>
            <a:r>
              <a:rPr lang="en-US" i="0" baseline="0" dirty="0" smtClean="0"/>
              <a:t>) If nicotine is unsafe, why do you think people still choose to use products that have nicotine?</a:t>
            </a:r>
            <a:endParaRPr lang="en-US" i="1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002349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" sz="12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Teacher Talking Points: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Let’s see where you can find this highly addictive drug.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" sz="12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</a:t>
            </a:r>
            <a:r>
              <a:rPr lang="en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en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icotine can be found in tobacco</a:t>
            </a:r>
            <a:r>
              <a:rPr lang="en" dirty="0"/>
              <a:t> </a:t>
            </a:r>
            <a:r>
              <a:rPr lang="en" sz="1100" dirty="0"/>
              <a:t>and </a:t>
            </a:r>
            <a:r>
              <a:rPr lang="en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comes from tobacco leaves.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" sz="12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</a:t>
            </a:r>
            <a:r>
              <a:rPr lang="en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en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icotine is found in cigarettes</a:t>
            </a:r>
            <a:r>
              <a:rPr lang="en" dirty="0"/>
              <a:t> </a:t>
            </a:r>
            <a:r>
              <a:rPr lang="en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tobacco companies made cigarettes more addictive by controlling and increasing nicotine levels and enhancing the impact of </a:t>
            </a:r>
            <a:r>
              <a:rPr lang="en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nicotine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adding chemicals</a:t>
            </a:r>
            <a:endParaRPr lang="en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" sz="12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</a:t>
            </a:r>
            <a:r>
              <a:rPr lang="en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en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 hookah contains nicotine and overall, can have a lot of the same negative health effects of cigarettes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" sz="12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</a:t>
            </a:r>
            <a:r>
              <a:rPr lang="en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-juice </a:t>
            </a:r>
            <a:r>
              <a:rPr lang="en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used in e-cigs/</a:t>
            </a:r>
            <a:r>
              <a:rPr lang="en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vapes</a:t>
            </a:r>
            <a:r>
              <a:rPr lang="en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can contain varying levels of nicotine.</a:t>
            </a:r>
          </a:p>
        </p:txBody>
      </p:sp>
    </p:spTree>
    <p:extLst>
      <p:ext uri="{BB962C8B-B14F-4D97-AF65-F5344CB8AC3E}">
        <p14:creationId xmlns:p14="http://schemas.microsoft.com/office/powerpoint/2010/main" val="1901549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smtClean="0"/>
              <a:t>Teacher</a:t>
            </a:r>
            <a:r>
              <a:rPr lang="en-US" i="1" baseline="0" dirty="0" smtClean="0"/>
              <a:t> Talking Points:</a:t>
            </a:r>
          </a:p>
          <a:p>
            <a:pPr marL="171450" indent="-171450">
              <a:buFont typeface="Arial" charset="0"/>
              <a:buChar char="•"/>
            </a:pPr>
            <a:r>
              <a:rPr lang="en-US" dirty="0" smtClean="0"/>
              <a:t>The</a:t>
            </a:r>
            <a:r>
              <a:rPr lang="en-US" baseline="0" dirty="0" smtClean="0"/>
              <a:t> reaction that nicotine has in the brain results in the stimulation of pleasure centers in the brain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 smtClean="0"/>
              <a:t>(</a:t>
            </a:r>
            <a:r>
              <a:rPr lang="en-US" i="1" baseline="0" dirty="0" smtClean="0"/>
              <a:t>click</a:t>
            </a:r>
            <a:r>
              <a:rPr lang="en-US" i="0" baseline="0" dirty="0" smtClean="0"/>
              <a:t>) When inhaled, nicotine</a:t>
            </a:r>
            <a:r>
              <a:rPr lang="en-US" baseline="0" dirty="0" smtClean="0"/>
              <a:t> enters into the brain after passing through the lungs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 smtClean="0"/>
              <a:t>Then It binds to pleasure receptors in the brain 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 smtClean="0"/>
              <a:t>(</a:t>
            </a:r>
            <a:r>
              <a:rPr lang="en-US" i="1" baseline="0" dirty="0" smtClean="0"/>
              <a:t>click</a:t>
            </a:r>
            <a:r>
              <a:rPr lang="en-US" i="0" baseline="0" dirty="0" smtClean="0"/>
              <a:t>) </a:t>
            </a:r>
            <a:r>
              <a:rPr lang="en-US" baseline="0" dirty="0" smtClean="0"/>
              <a:t>That causes a release of pleasure chemicals such as dopamine, providing the user with a temporary feeling of pleasure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E49EF-3A3C-A54D-8FDE-5C97D5EE4F9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2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smtClean="0"/>
              <a:t>Teacher</a:t>
            </a:r>
            <a:r>
              <a:rPr lang="en-US" i="1" baseline="0" dirty="0" smtClean="0"/>
              <a:t> Talking Points: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This might</a:t>
            </a:r>
            <a:r>
              <a:rPr lang="en-US" baseline="0" dirty="0" smtClean="0"/>
              <a:t> not sound dangerous but in reality, the nicotine </a:t>
            </a:r>
            <a:r>
              <a:rPr lang="en-US" dirty="0" smtClean="0"/>
              <a:t>interferes with the body’s natural ability to experience/communicate pleasure</a:t>
            </a:r>
            <a:r>
              <a:rPr lang="en-US" baseline="0" dirty="0" smtClean="0"/>
              <a:t>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Nicotine use creates floods of dopamine and intense feelings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The pleasure centers</a:t>
            </a:r>
            <a:r>
              <a:rPr lang="en-US" baseline="0" dirty="0" smtClean="0"/>
              <a:t> in the brain </a:t>
            </a:r>
            <a:r>
              <a:rPr lang="en-US" dirty="0" smtClean="0"/>
              <a:t>adapts to drug use by sensing the extra</a:t>
            </a:r>
            <a:r>
              <a:rPr lang="en-US" baseline="0" dirty="0" smtClean="0"/>
              <a:t> dopamine </a:t>
            </a:r>
            <a:r>
              <a:rPr lang="en-US" dirty="0" smtClean="0"/>
              <a:t>and then begins to produce less of it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,This means that the</a:t>
            </a:r>
            <a:r>
              <a:rPr lang="en-US" baseline="0" dirty="0" smtClean="0"/>
              <a:t> </a:t>
            </a:r>
            <a:r>
              <a:rPr lang="en-US" dirty="0" smtClean="0"/>
              <a:t>user has a hard time creating natural feelings of pleasure without nicotine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 The user needs the nicotine just to feel normal.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Additionally,</a:t>
            </a:r>
            <a:r>
              <a:rPr lang="en-US" baseline="0" dirty="0" smtClean="0"/>
              <a:t> the pleasure centers in the brain </a:t>
            </a:r>
            <a:r>
              <a:rPr lang="en-US" dirty="0" smtClean="0"/>
              <a:t>creates a memory of nicotine and an</a:t>
            </a:r>
            <a:r>
              <a:rPr lang="en-US" baseline="0" dirty="0" smtClean="0"/>
              <a:t> appetite</a:t>
            </a:r>
            <a:r>
              <a:rPr lang="en-US" dirty="0" smtClean="0"/>
              <a:t> for it.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That appetite for nicotine, even despite it’s harmful consequences, is what we refer</a:t>
            </a:r>
            <a:r>
              <a:rPr lang="en-US" baseline="0" dirty="0" smtClean="0"/>
              <a:t> to as nicotine addiction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E49EF-3A3C-A54D-8FDE-5C97D5EE4F9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11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smtClean="0"/>
              <a:t>Teacher</a:t>
            </a:r>
            <a:r>
              <a:rPr lang="en-US" i="1" baseline="0" dirty="0" smtClean="0"/>
              <a:t> Talking Points:</a:t>
            </a:r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i="0" baseline="0" dirty="0" smtClean="0"/>
              <a:t>Nicotine is highly addictive. What that means is, the human brain can develop such a strong dependence on the drug that the nicotine user can no longer control their desire or smoking behaviors.</a:t>
            </a:r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i="0" baseline="0" dirty="0" smtClean="0"/>
              <a:t>(</a:t>
            </a:r>
            <a:r>
              <a:rPr lang="en-US" i="1" baseline="0" dirty="0" smtClean="0"/>
              <a:t>click) </a:t>
            </a:r>
            <a:r>
              <a:rPr lang="en-US" i="0" baseline="0" dirty="0" smtClean="0"/>
              <a:t>The cycle of nicotine addiction starts with bringing nicotine into the body. In this case it comes inhalation of cigarettes, hookah, and or e-cigs/</a:t>
            </a:r>
            <a:r>
              <a:rPr lang="en-US" i="0" baseline="0" dirty="0" err="1" smtClean="0"/>
              <a:t>vapes</a:t>
            </a:r>
            <a:endParaRPr lang="en-US" i="0" baseline="0" dirty="0" smtClean="0"/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i="0" baseline="0" dirty="0" smtClean="0"/>
              <a:t>(</a:t>
            </a:r>
            <a:r>
              <a:rPr lang="en-US" i="1" baseline="0" dirty="0" smtClean="0"/>
              <a:t>click</a:t>
            </a:r>
            <a:r>
              <a:rPr lang="en-US" i="0" baseline="0" dirty="0" smtClean="0"/>
              <a:t>) Nicotine enters the brain and activates the pleasure centers of the brain</a:t>
            </a:r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i="0" baseline="0" dirty="0" smtClean="0"/>
              <a:t>(</a:t>
            </a:r>
            <a:r>
              <a:rPr lang="en-US" i="1" baseline="0" dirty="0" smtClean="0"/>
              <a:t>click</a:t>
            </a:r>
            <a:r>
              <a:rPr lang="en-US" i="0" baseline="0" dirty="0" smtClean="0"/>
              <a:t>) After, the level of nicotine in the body drops quickly</a:t>
            </a:r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i="0" baseline="0" dirty="0" smtClean="0"/>
              <a:t>(</a:t>
            </a:r>
            <a:r>
              <a:rPr lang="en-US" i="1" baseline="0" dirty="0" smtClean="0"/>
              <a:t>click</a:t>
            </a:r>
            <a:r>
              <a:rPr lang="en-US" i="0" baseline="0" dirty="0" smtClean="0"/>
              <a:t>) This drop in nicotine levels causes the body to have a strong craving for nicotine that is satisfied by bringing more nicotine into the body</a:t>
            </a:r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i="0" baseline="0" dirty="0" smtClean="0"/>
              <a:t>This cycle is powered by the body’s biological reaction to nicotine and isn’t controlled by the person </a:t>
            </a:r>
            <a:r>
              <a:rPr lang="en-US" i="0" baseline="0" dirty="0" err="1" smtClean="0"/>
              <a:t>vaping</a:t>
            </a:r>
            <a:endParaRPr lang="en-US" i="0" baseline="0" dirty="0" smtClean="0"/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i="0" baseline="0" dirty="0" smtClean="0"/>
              <a:t>Based on this information, what could you say to someone who says they won’t let themselves get addicted to nicotine?</a:t>
            </a:r>
          </a:p>
        </p:txBody>
      </p:sp>
    </p:spTree>
    <p:extLst>
      <p:ext uri="{BB962C8B-B14F-4D97-AF65-F5344CB8AC3E}">
        <p14:creationId xmlns:p14="http://schemas.microsoft.com/office/powerpoint/2010/main" val="41144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i="1" dirty="0"/>
              <a:t>Teacher Talking Points</a:t>
            </a:r>
            <a:r>
              <a:rPr lang="en" dirty="0"/>
              <a:t>:</a:t>
            </a:r>
          </a:p>
          <a:p>
            <a:pPr marL="457200" lvl="0" indent="-22860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Nicotine doesn’t just have an effect on your </a:t>
            </a:r>
            <a:r>
              <a:rPr lang="en" dirty="0" smtClean="0"/>
              <a:t>brain</a:t>
            </a:r>
            <a:r>
              <a:rPr lang="en-US" baseline="0" dirty="0" smtClean="0"/>
              <a:t> it</a:t>
            </a:r>
            <a:r>
              <a:rPr lang="en" dirty="0" smtClean="0"/>
              <a:t> </a:t>
            </a:r>
            <a:r>
              <a:rPr lang="en" dirty="0"/>
              <a:t>can also have effects all over your body</a:t>
            </a:r>
          </a:p>
          <a:p>
            <a:pPr marL="457200" lvl="0" indent="-22860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(Click) For example, using nicotine can also make your heart beat faster, </a:t>
            </a:r>
            <a:r>
              <a:rPr lang="en" b="0" dirty="0"/>
              <a:t>because it can activate your “fight or flight response</a:t>
            </a:r>
            <a:r>
              <a:rPr lang="en" b="0" dirty="0" smtClean="0"/>
              <a:t>”</a:t>
            </a:r>
            <a:endParaRPr lang="en" b="0" dirty="0"/>
          </a:p>
          <a:p>
            <a:pPr marL="457200" lvl="0" indent="-22860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(Click) Nicotine can independently cause trouble breathing and damage to your lungs, outside of all the chemicals and toxins in cigarettes</a:t>
            </a:r>
          </a:p>
          <a:p>
            <a:pPr marL="457200" lvl="0" indent="-22860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(Click) Nicotine can cause you to have increased acid reflux </a:t>
            </a:r>
            <a:endParaRPr lang="en-US" dirty="0" smtClean="0"/>
          </a:p>
          <a:p>
            <a:pPr marL="457200" lvl="0" indent="-228600" rtl="0">
              <a:spcBef>
                <a:spcPts val="0"/>
              </a:spcBef>
              <a:buFont typeface="Arial" charset="0"/>
              <a:buChar char="•"/>
            </a:pPr>
            <a:r>
              <a:rPr lang="en-US" dirty="0" smtClean="0"/>
              <a:t>Also, it can cause insulin resistance,</a:t>
            </a:r>
            <a:r>
              <a:rPr lang="en-US" baseline="0" dirty="0" smtClean="0"/>
              <a:t> making it potentially more dangerous for those with diabetes</a:t>
            </a:r>
            <a:endParaRPr lang="en" dirty="0"/>
          </a:p>
          <a:p>
            <a:pPr marL="457200" lvl="0" indent="-22860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Nicotine can even negatively impact your reproductive organs </a:t>
            </a:r>
          </a:p>
        </p:txBody>
      </p:sp>
    </p:spTree>
    <p:extLst>
      <p:ext uri="{BB962C8B-B14F-4D97-AF65-F5344CB8AC3E}">
        <p14:creationId xmlns:p14="http://schemas.microsoft.com/office/powerpoint/2010/main" val="967932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37889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Teache</a:t>
            </a:r>
            <a:r>
              <a:rPr lang="en-US" i="1" baseline="0" dirty="0" smtClean="0"/>
              <a:t>r Talking Points:</a:t>
            </a:r>
          </a:p>
          <a:p>
            <a:pPr marL="171450" indent="-171450">
              <a:buFont typeface="Arial" charset="0"/>
              <a:buChar char="•"/>
            </a:pPr>
            <a:r>
              <a:rPr lang="en-US" i="0" baseline="0" dirty="0" smtClean="0"/>
              <a:t>(click) One of the major appeals of e-cigs/</a:t>
            </a:r>
            <a:r>
              <a:rPr lang="en-US" i="0" baseline="0" dirty="0" err="1" smtClean="0"/>
              <a:t>vapes</a:t>
            </a:r>
            <a:r>
              <a:rPr lang="en-US" i="0" baseline="0" dirty="0" smtClean="0"/>
              <a:t> is the over 7,000 flavors of e-liquid available.</a:t>
            </a:r>
          </a:p>
          <a:p>
            <a:pPr marL="171450" indent="-171450">
              <a:buFont typeface="Arial" charset="0"/>
              <a:buChar char="•"/>
            </a:pPr>
            <a:r>
              <a:rPr lang="en-US" i="0" baseline="0" dirty="0" smtClean="0"/>
              <a:t>The various trendy flavors have been a very successful marketing strategy that allows e-cig/</a:t>
            </a:r>
            <a:r>
              <a:rPr lang="en-US" i="0" baseline="0" dirty="0" err="1" smtClean="0"/>
              <a:t>vape</a:t>
            </a:r>
            <a:r>
              <a:rPr lang="en-US" i="0" baseline="0" dirty="0" smtClean="0"/>
              <a:t> users to consume nicotine without the harsh taste of cigarettes.</a:t>
            </a:r>
          </a:p>
          <a:p>
            <a:pPr marL="171450" indent="-171450">
              <a:buFont typeface="Arial" charset="0"/>
              <a:buChar char="•"/>
            </a:pPr>
            <a:r>
              <a:rPr lang="en-US" i="0" baseline="0" dirty="0" smtClean="0"/>
              <a:t>It may come as a surprise to many, but the flavors themselves pose a risk to the e-cig/</a:t>
            </a:r>
            <a:r>
              <a:rPr lang="en-US" i="0" baseline="0" dirty="0" err="1" smtClean="0"/>
              <a:t>vape</a:t>
            </a:r>
            <a:r>
              <a:rPr lang="en-US" i="0" baseline="0" dirty="0" smtClean="0"/>
              <a:t> user.</a:t>
            </a:r>
          </a:p>
          <a:p>
            <a:pPr marL="171450" indent="-171450">
              <a:buFont typeface="Arial" charset="0"/>
              <a:buChar char="•"/>
            </a:pPr>
            <a:r>
              <a:rPr lang="en-US" i="0" baseline="0" dirty="0" smtClean="0"/>
              <a:t>Some flavors have been shown to be toxic due to the chemicals they contain.</a:t>
            </a:r>
          </a:p>
        </p:txBody>
      </p:sp>
    </p:spTree>
    <p:extLst>
      <p:ext uri="{BB962C8B-B14F-4D97-AF65-F5344CB8AC3E}">
        <p14:creationId xmlns:p14="http://schemas.microsoft.com/office/powerpoint/2010/main" val="58628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smtClean="0"/>
              <a:t>Teacher</a:t>
            </a:r>
            <a:r>
              <a:rPr lang="en-US" i="1" baseline="0" dirty="0" smtClean="0"/>
              <a:t> Talking Points:</a:t>
            </a:r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Various cinnamon flavors contain cytotoxic compounds </a:t>
            </a:r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cherry flavor,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benzaldehyde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has some toxicity </a:t>
            </a:r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i="1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478556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smtClean="0"/>
              <a:t>Teacher</a:t>
            </a:r>
            <a:r>
              <a:rPr lang="en-US" i="1" baseline="0" dirty="0" smtClean="0"/>
              <a:t> Talking Points:</a:t>
            </a:r>
          </a:p>
          <a:p>
            <a:pPr marL="171450" marR="0" lvl="2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Diacetyl and a closely related compound, 2,3-pentanedione, cause popcorn lung ( also know as constrictive bronchiolitis obliterans) </a:t>
            </a:r>
          </a:p>
          <a:p>
            <a:pPr marL="171450" marR="0" lvl="2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irreversible respiratory disease was named after the factory workers inhaled artificial butter flavor while working, causing the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small airways in the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lungs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become irreversibly scarred and constricted, impairing breathing. </a:t>
            </a:r>
          </a:p>
          <a:p>
            <a:pPr marL="171450" marR="0" lvl="2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Diacetyl has been found in many e-liquids with sweet flavors.</a:t>
            </a:r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800" b="1" i="0" baseline="0" dirty="0" smtClean="0"/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800" b="1" i="0" baseline="0" dirty="0" smtClean="0"/>
          </a:p>
          <a:p>
            <a:pPr marL="171450" marR="0" indent="-1714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800" b="1" i="0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3116733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b="1" dirty="0"/>
          </a:p>
        </p:txBody>
      </p:sp>
    </p:spTree>
    <p:extLst>
      <p:ext uri="{BB962C8B-B14F-4D97-AF65-F5344CB8AC3E}">
        <p14:creationId xmlns:p14="http://schemas.microsoft.com/office/powerpoint/2010/main" val="7875038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Teacher Talking Points: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Based on</a:t>
            </a:r>
            <a:r>
              <a:rPr lang="en-US" baseline="0" dirty="0" smtClean="0"/>
              <a:t> current information, w</a:t>
            </a:r>
            <a:r>
              <a:rPr lang="en-US" dirty="0" smtClean="0"/>
              <a:t>e know</a:t>
            </a:r>
            <a:r>
              <a:rPr lang="en-US" baseline="0" dirty="0" smtClean="0"/>
              <a:t> there are health risks </a:t>
            </a:r>
            <a:r>
              <a:rPr lang="en-US" dirty="0" smtClean="0"/>
              <a:t>when people use these product </a:t>
            </a:r>
            <a:endParaRPr lang="en-US" baseline="0" dirty="0" smtClean="0"/>
          </a:p>
          <a:p>
            <a:pPr marL="285750" indent="-285750">
              <a:buFont typeface="Arial" charset="0"/>
              <a:buChar char="•"/>
            </a:pPr>
            <a:r>
              <a:rPr lang="en-US" baseline="0" dirty="0" smtClean="0"/>
              <a:t>(</a:t>
            </a:r>
            <a:r>
              <a:rPr lang="en-US" i="1" baseline="0" dirty="0" smtClean="0"/>
              <a:t>click) </a:t>
            </a:r>
            <a:r>
              <a:rPr lang="en-US" i="0" baseline="0" dirty="0" smtClean="0"/>
              <a:t>The aerosols produced by the chemicals in e-juice, enter into the user’s lungs and leave chemical residue behind</a:t>
            </a:r>
          </a:p>
          <a:p>
            <a:pPr marL="285750" marR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(click) Also, many e-cigs/</a:t>
            </a:r>
            <a:r>
              <a:rPr lang="en-US" dirty="0" err="1" smtClean="0"/>
              <a:t>vapes</a:t>
            </a:r>
            <a:r>
              <a:rPr lang="en-US" dirty="0" smtClean="0"/>
              <a:t> have nicotine, which</a:t>
            </a:r>
            <a:r>
              <a:rPr lang="en-US" baseline="0" dirty="0" smtClean="0"/>
              <a:t> is known to </a:t>
            </a:r>
            <a:r>
              <a:rPr lang="en-US" dirty="0" smtClean="0"/>
              <a:t>have effects on the cardiovascular system. Some recent</a:t>
            </a:r>
            <a:r>
              <a:rPr lang="en-US" baseline="0" dirty="0" smtClean="0"/>
              <a:t> studies show that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cute use of e-cigarette impaired flow-mediated dilation, this suggests that e-cigarettes can lead to cardiovascular diseases 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(</a:t>
            </a:r>
            <a:r>
              <a:rPr lang="en-US" i="1" dirty="0" smtClean="0"/>
              <a:t>click)</a:t>
            </a:r>
            <a:r>
              <a:rPr lang="en-US" i="1" baseline="0" dirty="0" smtClean="0"/>
              <a:t> </a:t>
            </a:r>
            <a:r>
              <a:rPr lang="en-US" dirty="0" smtClean="0"/>
              <a:t>Ear, Eye and Throat Irritation is common among e-cig/</a:t>
            </a:r>
            <a:r>
              <a:rPr lang="en-US" dirty="0" err="1" smtClean="0"/>
              <a:t>vape</a:t>
            </a:r>
            <a:r>
              <a:rPr lang="en-US" baseline="0" dirty="0" smtClean="0"/>
              <a:t> users</a:t>
            </a:r>
          </a:p>
          <a:p>
            <a:pPr marL="285750" marR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baseline="0" dirty="0" smtClean="0"/>
              <a:t>And perhaps most worrisome is the possibility of more young people developing an addiction to nicotine</a:t>
            </a:r>
          </a:p>
          <a:p>
            <a:pPr marL="285750" indent="-285750">
              <a:buFont typeface="Arial" charset="0"/>
              <a:buChar char="•"/>
            </a:pPr>
            <a:r>
              <a:rPr lang="en-US" baseline="0" dirty="0" smtClean="0"/>
              <a:t>(</a:t>
            </a:r>
            <a:r>
              <a:rPr lang="en-US" i="1" baseline="0" dirty="0" smtClean="0"/>
              <a:t>click</a:t>
            </a:r>
            <a:r>
              <a:rPr lang="en-US" i="0" baseline="0" dirty="0" smtClean="0"/>
              <a:t>) Nicotine use in early adolescence causes changes in the brain that make life-long addiction much more likely for young e-cig/</a:t>
            </a:r>
            <a:r>
              <a:rPr lang="en-US" i="0" baseline="0" dirty="0" err="1" smtClean="0"/>
              <a:t>vape</a:t>
            </a:r>
            <a:r>
              <a:rPr lang="en-US" i="0" baseline="0" dirty="0" smtClean="0"/>
              <a:t> users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673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Teacher</a:t>
            </a:r>
            <a:r>
              <a:rPr lang="en-US" i="1" baseline="0" dirty="0" smtClean="0"/>
              <a:t> Talking Points:</a:t>
            </a:r>
          </a:p>
          <a:p>
            <a:pPr marL="285750" indent="-285750">
              <a:buFont typeface="Arial" charset="0"/>
              <a:buChar char="•"/>
            </a:pPr>
            <a:r>
              <a:rPr lang="en-US" i="0" baseline="0" dirty="0" smtClean="0"/>
              <a:t>Since e-cig/</a:t>
            </a:r>
            <a:r>
              <a:rPr lang="en-US" i="0" baseline="0" dirty="0" err="1" smtClean="0"/>
              <a:t>vape</a:t>
            </a:r>
            <a:r>
              <a:rPr lang="en-US" i="0" baseline="0" dirty="0" smtClean="0"/>
              <a:t> products are so new and health professionals can’t fast forward into the future, all of the long-term consequences of these products are impossible to predict (</a:t>
            </a:r>
            <a:r>
              <a:rPr lang="en-US" i="1" baseline="0" dirty="0" smtClean="0"/>
              <a:t>click</a:t>
            </a:r>
            <a:r>
              <a:rPr lang="en-US" i="0" baseline="0" dirty="0" smtClean="0"/>
              <a:t>)</a:t>
            </a:r>
          </a:p>
          <a:p>
            <a:pPr marL="285750" indent="-285750">
              <a:buFont typeface="Arial" charset="0"/>
              <a:buChar char="•"/>
            </a:pPr>
            <a:r>
              <a:rPr lang="en-US" i="0" baseline="0" dirty="0" smtClean="0"/>
              <a:t>Based on what we do know today from research on the chemicals found in e-cig/</a:t>
            </a:r>
            <a:r>
              <a:rPr lang="en-US" i="0" baseline="0" dirty="0" err="1" smtClean="0"/>
              <a:t>vapes</a:t>
            </a:r>
            <a:r>
              <a:rPr lang="en-US" i="0" baseline="0" dirty="0" smtClean="0"/>
              <a:t>, we can say that these products are not harmless to the user or the people around them </a:t>
            </a:r>
          </a:p>
          <a:p>
            <a:pPr marL="285750" indent="-285750">
              <a:buFont typeface="Arial" charset="0"/>
              <a:buChar char="•"/>
            </a:pPr>
            <a:r>
              <a:rPr lang="en-US" i="0" baseline="0" dirty="0" smtClean="0"/>
              <a:t>For </a:t>
            </a:r>
            <a:r>
              <a:rPr lang="en-US" dirty="0" smtClean="0"/>
              <a:t>close to 20 years, health professionals did not know the long term effects of cigarette smoke either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Just</a:t>
            </a:r>
            <a:r>
              <a:rPr lang="en-US" baseline="0" dirty="0" smtClean="0"/>
              <a:t> imagine what else we will know in another 10 years we have a fuller picture of all of the health consequences</a:t>
            </a:r>
            <a:endParaRPr lang="en-US" dirty="0" smtClean="0"/>
          </a:p>
          <a:p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5284359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smtClean="0"/>
              <a:t>Teacher Talking Points: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i="0" dirty="0" smtClean="0"/>
              <a:t>Another way that e-cigs pose a danger to people other</a:t>
            </a:r>
            <a:r>
              <a:rPr lang="en-US" i="0" baseline="0" dirty="0" smtClean="0"/>
              <a:t> than the smoker is through </a:t>
            </a:r>
            <a:r>
              <a:rPr lang="en-US" i="0" baseline="0" dirty="0" err="1" smtClean="0"/>
              <a:t>thirdhand</a:t>
            </a:r>
            <a:r>
              <a:rPr lang="en-US" i="0" baseline="0" dirty="0" smtClean="0"/>
              <a:t> smoke.</a:t>
            </a:r>
          </a:p>
          <a:p>
            <a:pPr lvl="0" rtl="0">
              <a:spcBef>
                <a:spcPts val="0"/>
              </a:spcBef>
              <a:buNone/>
            </a:pP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701990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Teacher Talking Points:</a:t>
            </a:r>
          </a:p>
          <a:p>
            <a:pPr marL="171450" indent="-171450">
              <a:buFont typeface="Arial" charset="0"/>
              <a:buChar char="•"/>
            </a:pPr>
            <a:r>
              <a:rPr lang="en-US" i="1" dirty="0" smtClean="0"/>
              <a:t>(click)</a:t>
            </a:r>
            <a:r>
              <a:rPr lang="en-US" i="0" baseline="0" dirty="0" smtClean="0"/>
              <a:t> You may be familiar with the concept of secondhand smoke. How would you define secondhand smoke? </a:t>
            </a:r>
          </a:p>
          <a:p>
            <a:pPr marL="171450" indent="-171450">
              <a:buFont typeface="Arial" charset="0"/>
              <a:buChar char="•"/>
            </a:pPr>
            <a:r>
              <a:rPr lang="en-US" dirty="0" smtClean="0"/>
              <a:t>Secondhand smoke is smoke from burning tobacco products, such as cigarettes, cigars, or pipes</a:t>
            </a:r>
            <a:r>
              <a:rPr lang="en-US" baseline="0" dirty="0" smtClean="0"/>
              <a:t> and is toxic when inhaled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i="1" dirty="0" smtClean="0"/>
              <a:t>(click)</a:t>
            </a:r>
            <a:r>
              <a:rPr lang="en-US" i="0" baseline="0" dirty="0" smtClean="0"/>
              <a:t> Although it is not yet known whether secondhand aerosol from e-cig devices is harmful, there is evidence to show that </a:t>
            </a:r>
            <a:r>
              <a:rPr lang="en-US" i="0" baseline="0" dirty="0" err="1" smtClean="0"/>
              <a:t>thirdhand</a:t>
            </a:r>
            <a:r>
              <a:rPr lang="en-US" i="0" baseline="0" dirty="0" smtClean="0"/>
              <a:t> smoke is dangerous to others. Can you try and guess what “</a:t>
            </a:r>
            <a:r>
              <a:rPr lang="en-US" i="0" baseline="0" dirty="0" err="1" smtClean="0"/>
              <a:t>thirdhand</a:t>
            </a:r>
            <a:r>
              <a:rPr lang="en-US" i="0" baseline="0" dirty="0" smtClean="0"/>
              <a:t> smoke” is?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i="1" baseline="0" dirty="0" smtClean="0"/>
              <a:t>(click)</a:t>
            </a:r>
            <a:r>
              <a:rPr lang="en-US" i="0" baseline="0" dirty="0" smtClean="0"/>
              <a:t>Thirdhand smoke is c</a:t>
            </a:r>
            <a:r>
              <a:rPr lang="en-US" dirty="0" smtClean="0"/>
              <a:t>hemicals in e-cig vapor/aerosol that</a:t>
            </a:r>
            <a:r>
              <a:rPr lang="en-US" baseline="0" dirty="0" smtClean="0"/>
              <a:t> r</a:t>
            </a:r>
            <a:r>
              <a:rPr lang="en-US" b="0" i="0" u="none" dirty="0" smtClean="0"/>
              <a:t>emain </a:t>
            </a:r>
            <a:r>
              <a:rPr lang="en-US" dirty="0" smtClean="0"/>
              <a:t>on surfaces and in dust, even after</a:t>
            </a:r>
            <a:r>
              <a:rPr lang="en-US" baseline="0" dirty="0" smtClean="0"/>
              <a:t> the </a:t>
            </a:r>
            <a:r>
              <a:rPr lang="en-US" baseline="0" dirty="0" err="1" smtClean="0"/>
              <a:t>vaper</a:t>
            </a:r>
            <a:r>
              <a:rPr lang="en-US" baseline="0" dirty="0" smtClean="0"/>
              <a:t> and aerosol are gone</a:t>
            </a:r>
            <a:endParaRPr lang="en-US" i="0" baseline="0" dirty="0" smtClean="0"/>
          </a:p>
          <a:p>
            <a:pPr marL="171450" indent="-171450">
              <a:buFont typeface="Arial" charset="0"/>
              <a:buChar char="•"/>
            </a:pPr>
            <a:endParaRPr lang="en-US" dirty="0" smtClean="0"/>
          </a:p>
          <a:p>
            <a:pPr marL="171450" indent="-171450">
              <a:buFont typeface="Arial" charset="0"/>
              <a:buChar char="•"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/>
          <a:lstStyle/>
          <a:p>
            <a:fld id="{3C8A8A7B-1DF6-479A-BD65-F38858C8BAC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17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Teacher</a:t>
            </a:r>
            <a:r>
              <a:rPr lang="en-US" i="1" baseline="0" dirty="0" smtClean="0"/>
              <a:t> Talking Points:</a:t>
            </a:r>
          </a:p>
          <a:p>
            <a:pPr marL="285750" marR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i="1" baseline="0" dirty="0" smtClean="0"/>
              <a:t>(click)</a:t>
            </a:r>
            <a:r>
              <a:rPr lang="en-US" i="0" baseline="0" dirty="0" smtClean="0"/>
              <a:t>Thirdhand smoke is c</a:t>
            </a:r>
            <a:r>
              <a:rPr lang="en-US" dirty="0" smtClean="0"/>
              <a:t>hemicals in e-cig vapor/aerosol that</a:t>
            </a:r>
            <a:r>
              <a:rPr lang="en-US" baseline="0" dirty="0" smtClean="0"/>
              <a:t> r</a:t>
            </a:r>
            <a:r>
              <a:rPr lang="en-US" b="0" i="0" u="none" dirty="0" smtClean="0"/>
              <a:t>emain </a:t>
            </a:r>
            <a:r>
              <a:rPr lang="en-US" dirty="0" smtClean="0"/>
              <a:t>on surfaces and in dust, even after</a:t>
            </a:r>
            <a:r>
              <a:rPr lang="en-US" baseline="0" dirty="0" smtClean="0"/>
              <a:t> the </a:t>
            </a:r>
            <a:r>
              <a:rPr lang="en-US" baseline="0" dirty="0" err="1" smtClean="0"/>
              <a:t>vaper</a:t>
            </a:r>
            <a:r>
              <a:rPr lang="en-US" baseline="0" dirty="0" smtClean="0"/>
              <a:t> and aerosol are gone, </a:t>
            </a:r>
            <a:r>
              <a:rPr lang="en-US" b="0" baseline="0" dirty="0" smtClean="0"/>
              <a:t>and react with other chemicals in the environment to form toxic chemicals that are re-released into the environment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People and pets can be exposed to these potentially harmful chemicals</a:t>
            </a:r>
            <a:r>
              <a:rPr lang="en-US" baseline="0" dirty="0" smtClean="0"/>
              <a:t> through the respiratory system, through ingestions, and through skin exposure</a:t>
            </a:r>
          </a:p>
          <a:p>
            <a:pPr marL="285750" indent="-285750">
              <a:buFont typeface="Arial" charset="0"/>
              <a:buChar char="•"/>
            </a:pPr>
            <a:r>
              <a:rPr lang="en-US" baseline="0" dirty="0" smtClean="0"/>
              <a:t>Small children are especially at risk for </a:t>
            </a:r>
            <a:r>
              <a:rPr lang="en-US" baseline="0" dirty="0" err="1" smtClean="0"/>
              <a:t>thirdhand</a:t>
            </a:r>
            <a:r>
              <a:rPr lang="en-US" baseline="0" dirty="0" smtClean="0"/>
              <a:t> smoke exposure because they tend to touch surfaces and put their hands into their mouths and they have more vulnerable skin</a:t>
            </a:r>
          </a:p>
          <a:p>
            <a:pPr marL="285750" indent="-285750">
              <a:buFont typeface="Arial" charset="0"/>
              <a:buChar char="•"/>
            </a:pPr>
            <a:endParaRPr lang="en-US" baseline="0" dirty="0" smtClean="0"/>
          </a:p>
          <a:p>
            <a:pPr marL="285750" indent="-285750">
              <a:buFont typeface="Arial" charset="0"/>
              <a:buChar char="•"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02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Facilitate</a:t>
            </a:r>
            <a:r>
              <a:rPr lang="en-US" i="1" baseline="0" dirty="0" smtClean="0"/>
              <a:t> a class discussion about this question. Remind students to be respectful. Correct any misinformation that students might express during the discussion.</a:t>
            </a:r>
          </a:p>
          <a:p>
            <a:r>
              <a:rPr lang="en-US" i="1" baseline="0" dirty="0" smtClean="0"/>
              <a:t>Key Points to Consider:</a:t>
            </a:r>
          </a:p>
          <a:p>
            <a:pPr marL="171450" indent="-171450">
              <a:buFont typeface="Arial" charset="0"/>
              <a:buChar char="•"/>
            </a:pPr>
            <a:r>
              <a:rPr lang="en-US" i="1" baseline="0" dirty="0" smtClean="0"/>
              <a:t>Many teens wouldn’t use traditional cigarettes, why do they choose to use e-cigs/vapes?</a:t>
            </a:r>
          </a:p>
          <a:p>
            <a:pPr marL="171450" indent="-171450">
              <a:buFont typeface="Arial" charset="0"/>
              <a:buChar char="•"/>
            </a:pPr>
            <a:r>
              <a:rPr lang="en-US" i="1" baseline="0" dirty="0" smtClean="0"/>
              <a:t>How do you think traditional cigarette smokers felt when they learned about all the harmful health effects caused by cigarettes that were being covered up by tobacco companies?  </a:t>
            </a:r>
          </a:p>
          <a:p>
            <a:pPr marL="171450" indent="-171450">
              <a:buFont typeface="Arial" charset="0"/>
              <a:buChar char="•"/>
            </a:pPr>
            <a:r>
              <a:rPr lang="en-US" i="1" baseline="0" dirty="0" smtClean="0"/>
              <a:t>How do you think an e-cig/</a:t>
            </a:r>
            <a:r>
              <a:rPr lang="en-US" i="1" baseline="0" dirty="0" err="1" smtClean="0"/>
              <a:t>vape</a:t>
            </a:r>
            <a:r>
              <a:rPr lang="en-US" i="1" baseline="0" dirty="0" smtClean="0"/>
              <a:t> user would feel if 10 years into the future they learned that e-cigs/vapes were just as harmful as traditional cigarettes?</a:t>
            </a:r>
          </a:p>
          <a:p>
            <a:pPr marL="171450" indent="-171450">
              <a:buFont typeface="Arial" charset="0"/>
              <a:buChar char="•"/>
            </a:pPr>
            <a:r>
              <a:rPr lang="en-US" i="1" baseline="0" dirty="0" smtClean="0"/>
              <a:t>How do you think advertising plays a role in a teen’s decision to use e-cigs/vapes?</a:t>
            </a:r>
          </a:p>
          <a:p>
            <a:pPr marL="171450" indent="-171450">
              <a:buFont typeface="Arial" charset="0"/>
              <a:buChar char="•"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E49EF-3A3C-A54D-8FDE-5C97D5EE4F9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490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F1D1-4BB1-C541-ABAD-10C7FA6A9239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303F6-65A0-D441-BFA4-6CEB64A0C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201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F1D1-4BB1-C541-ABAD-10C7FA6A9239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303F6-65A0-D441-BFA4-6CEB64A0C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386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F1D1-4BB1-C541-ABAD-10C7FA6A9239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303F6-65A0-D441-BFA4-6CEB64A0C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4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F1D1-4BB1-C541-ABAD-10C7FA6A9239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303F6-65A0-D441-BFA4-6CEB64A0C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13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F1D1-4BB1-C541-ABAD-10C7FA6A9239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303F6-65A0-D441-BFA4-6CEB64A0C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403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F1D1-4BB1-C541-ABAD-10C7FA6A9239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303F6-65A0-D441-BFA4-6CEB64A0C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82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F1D1-4BB1-C541-ABAD-10C7FA6A9239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303F6-65A0-D441-BFA4-6CEB64A0C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38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F1D1-4BB1-C541-ABAD-10C7FA6A9239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303F6-65A0-D441-BFA4-6CEB64A0C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392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F1D1-4BB1-C541-ABAD-10C7FA6A9239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303F6-65A0-D441-BFA4-6CEB64A0C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59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F1D1-4BB1-C541-ABAD-10C7FA6A9239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303F6-65A0-D441-BFA4-6CEB64A0C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98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F1D1-4BB1-C541-ABAD-10C7FA6A9239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303F6-65A0-D441-BFA4-6CEB64A0C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77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20450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415600" y="140667"/>
            <a:ext cx="11360800" cy="763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Font typeface="Calibri"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buFont typeface="Calibri"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buFont typeface="Calibri"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buFont typeface="Calibri"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buFont typeface="Calibri"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buFont typeface="Calibri"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buFont typeface="Calibri"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buFont typeface="Calibri"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buFont typeface="Calibri"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77" name="Shape 77"/>
          <p:cNvSpPr/>
          <p:nvPr/>
        </p:nvSpPr>
        <p:spPr>
          <a:xfrm>
            <a:off x="0" y="1099133"/>
            <a:ext cx="12192000" cy="2580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rgbClr val="66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000101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sldNum" sz="quarter" idx="2"/>
          </p:nvPr>
        </p:nvSpPr>
        <p:spPr>
          <a:xfrm>
            <a:off x="11058563" y="6503891"/>
            <a:ext cx="295239" cy="223243"/>
          </a:xfrm>
          <a:prstGeom prst="rect">
            <a:avLst/>
          </a:prstGeom>
        </p:spPr>
        <p:txBody>
          <a:bodyPr/>
          <a:lstStyle>
            <a:lvl1pPr defTabSz="455398"/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85623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BF1D1-4BB1-C541-ABAD-10C7FA6A9239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303F6-65A0-D441-BFA4-6CEB64A0C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384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tiff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tiff"/><Relationship Id="rId4" Type="http://schemas.openxmlformats.org/officeDocument/2006/relationships/image" Target="../media/image24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tiff"/><Relationship Id="rId5" Type="http://schemas.openxmlformats.org/officeDocument/2006/relationships/image" Target="../media/image40.tiff"/><Relationship Id="rId4" Type="http://schemas.openxmlformats.org/officeDocument/2006/relationships/image" Target="../media/image3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4.tiff"/><Relationship Id="rId4" Type="http://schemas.openxmlformats.org/officeDocument/2006/relationships/image" Target="../media/image43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tiff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415611" y="1603167"/>
            <a:ext cx="11360800" cy="2736800"/>
          </a:xfrm>
          <a:prstGeom prst="rect">
            <a:avLst/>
          </a:prstGeom>
        </p:spPr>
        <p:txBody>
          <a:bodyPr vert="horz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 smtClean="0">
                <a:latin typeface="Calibri"/>
                <a:ea typeface="Calibri"/>
                <a:cs typeface="Calibri"/>
                <a:sym typeface="Calibri"/>
              </a:rPr>
              <a:t>Unit </a:t>
            </a:r>
            <a:r>
              <a:rPr lang="en-US" dirty="0" smtClean="0"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" dirty="0" smtClean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dirty="0" smtClean="0">
                <a:latin typeface="Calibri"/>
                <a:ea typeface="Calibri"/>
                <a:cs typeface="Calibri"/>
                <a:sym typeface="Calibri"/>
              </a:rPr>
              <a:t>What’s So Bad </a:t>
            </a:r>
            <a:r>
              <a:rPr lang="en-US" smtClean="0">
                <a:latin typeface="Calibri"/>
                <a:ea typeface="Calibri"/>
                <a:cs typeface="Calibri"/>
                <a:sym typeface="Calibri"/>
              </a:rPr>
              <a:t>About E-Cigarettes </a:t>
            </a:r>
            <a:r>
              <a:rPr lang="en-US" dirty="0" smtClean="0"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lang="en-US" dirty="0" err="1" smtClean="0">
                <a:latin typeface="Calibri"/>
                <a:ea typeface="Calibri"/>
                <a:cs typeface="Calibri"/>
                <a:sym typeface="Calibri"/>
              </a:rPr>
              <a:t>Vape</a:t>
            </a:r>
            <a:r>
              <a:rPr lang="en-US" dirty="0" smtClean="0">
                <a:latin typeface="Calibri"/>
                <a:ea typeface="Calibri"/>
                <a:cs typeface="Calibri"/>
                <a:sym typeface="Calibri"/>
              </a:rPr>
              <a:t> Pens</a:t>
            </a:r>
            <a:r>
              <a:rPr lang="en" dirty="0" smtClean="0">
                <a:latin typeface="Calibri"/>
                <a:ea typeface="Calibri"/>
                <a:cs typeface="Calibri"/>
                <a:sym typeface="Calibri"/>
              </a:rPr>
              <a:t>?</a:t>
            </a:r>
            <a:endParaRPr lang="en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415600" y="4452300"/>
            <a:ext cx="11523200" cy="2100400"/>
          </a:xfrm>
          <a:prstGeom prst="rect">
            <a:avLst/>
          </a:prstGeom>
          <a:solidFill>
            <a:srgbClr val="660000"/>
          </a:solidFill>
        </p:spPr>
        <p:txBody>
          <a:bodyPr vert="horz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/>
              <a:t> </a:t>
            </a:r>
          </a:p>
        </p:txBody>
      </p:sp>
      <p:pic>
        <p:nvPicPr>
          <p:cNvPr id="56" name="Shape 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605" y="5495900"/>
            <a:ext cx="4227225" cy="10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Shape 57"/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017" y="80769"/>
            <a:ext cx="3521798" cy="16977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9595147" y="6024300"/>
            <a:ext cx="2343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© Stanford University</a:t>
            </a:r>
          </a:p>
        </p:txBody>
      </p:sp>
    </p:spTree>
    <p:extLst>
      <p:ext uri="{BB962C8B-B14F-4D97-AF65-F5344CB8AC3E}">
        <p14:creationId xmlns:p14="http://schemas.microsoft.com/office/powerpoint/2010/main" val="133980976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5600" y="4784029"/>
            <a:ext cx="11360800" cy="13692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r>
              <a:rPr lang="en-US" b="1" dirty="0" smtClean="0">
                <a:latin typeface="+mn-lt"/>
              </a:rPr>
              <a:t>Effects of Nicotine</a:t>
            </a:r>
            <a:endParaRPr lang="en" b="1" dirty="0">
              <a:latin typeface="+mn-lt"/>
            </a:endParaRPr>
          </a:p>
        </p:txBody>
      </p:sp>
      <p:sp>
        <p:nvSpPr>
          <p:cNvPr id="63" name="Shape 63"/>
          <p:cNvSpPr/>
          <p:nvPr/>
        </p:nvSpPr>
        <p:spPr>
          <a:xfrm>
            <a:off x="0" y="292667"/>
            <a:ext cx="12192000" cy="4128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213" y="1270638"/>
            <a:ext cx="3704250" cy="3704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6"/>
          <a:stretch/>
        </p:blipFill>
        <p:spPr>
          <a:xfrm>
            <a:off x="415600" y="1188325"/>
            <a:ext cx="4417656" cy="37865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17"/>
          <a:stretch/>
        </p:blipFill>
        <p:spPr>
          <a:xfrm>
            <a:off x="7351419" y="1238872"/>
            <a:ext cx="4424981" cy="36631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9" t="3048" r="5174" b="16952"/>
          <a:stretch/>
        </p:blipFill>
        <p:spPr>
          <a:xfrm>
            <a:off x="9072979" y="3217806"/>
            <a:ext cx="981860" cy="86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83761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63515" y="214313"/>
            <a:ext cx="5840016" cy="741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19" b="1" dirty="0" smtClean="0">
                <a:solidFill>
                  <a:srgbClr val="002060"/>
                </a:solidFill>
              </a:rPr>
              <a:t>What is Nicotine?</a:t>
            </a:r>
            <a:endParaRPr lang="en-US" sz="4219" b="1" dirty="0">
              <a:solidFill>
                <a:srgbClr val="002060"/>
              </a:solidFill>
            </a:endParaRPr>
          </a:p>
        </p:txBody>
      </p:sp>
      <p:sp>
        <p:nvSpPr>
          <p:cNvPr id="6" name="Shape 63"/>
          <p:cNvSpPr/>
          <p:nvPr/>
        </p:nvSpPr>
        <p:spPr>
          <a:xfrm>
            <a:off x="0" y="975795"/>
            <a:ext cx="12192000" cy="4128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9788" y="1593669"/>
            <a:ext cx="3932237" cy="65314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+mn-lt"/>
              </a:rPr>
              <a:t>Nicotine Molecule</a:t>
            </a:r>
            <a:endParaRPr lang="en-US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83188" y="1593669"/>
            <a:ext cx="6172200" cy="4267381"/>
          </a:xfrm>
        </p:spPr>
        <p:txBody>
          <a:bodyPr>
            <a:normAutofit/>
          </a:bodyPr>
          <a:lstStyle/>
          <a:p>
            <a:r>
              <a:rPr lang="en-US" sz="4000" dirty="0"/>
              <a:t>D</a:t>
            </a:r>
            <a:r>
              <a:rPr lang="en-US" sz="4000" dirty="0" smtClean="0"/>
              <a:t>rug</a:t>
            </a:r>
          </a:p>
          <a:p>
            <a:r>
              <a:rPr lang="en-US" sz="4000" dirty="0" smtClean="0"/>
              <a:t>Stimulant </a:t>
            </a:r>
            <a:endParaRPr lang="en-US" sz="4000" dirty="0"/>
          </a:p>
          <a:p>
            <a:r>
              <a:rPr lang="en-US" sz="4000" dirty="0" smtClean="0"/>
              <a:t>Highly Addictive</a:t>
            </a:r>
          </a:p>
          <a:p>
            <a:r>
              <a:rPr lang="en-US" sz="4000" dirty="0" smtClean="0"/>
              <a:t>Causes changes in brain chemistry</a:t>
            </a:r>
          </a:p>
          <a:p>
            <a:r>
              <a:rPr lang="en-US" sz="4000" dirty="0" smtClean="0"/>
              <a:t>Found in tobacco products</a:t>
            </a:r>
            <a:endParaRPr lang="en-US" sz="4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451885"/>
            <a:ext cx="3704250" cy="3704250"/>
          </a:xfrm>
          <a:prstGeom prst="rect">
            <a:avLst/>
          </a:prstGeom>
        </p:spPr>
      </p:pic>
      <p:sp>
        <p:nvSpPr>
          <p:cNvPr id="5" name="Pentagon 4"/>
          <p:cNvSpPr/>
          <p:nvPr/>
        </p:nvSpPr>
        <p:spPr>
          <a:xfrm>
            <a:off x="5183188" y="5478295"/>
            <a:ext cx="6172200" cy="1175658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If nicotine is unsafe, why do you think people still choose to use products that have nicotine?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5324839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/>
          <p:nvPr/>
        </p:nvSpPr>
        <p:spPr>
          <a:xfrm>
            <a:off x="1749287" y="214313"/>
            <a:ext cx="8706677" cy="741612"/>
          </a:xfrm>
          <a:prstGeom prst="rect">
            <a:avLst/>
          </a:prstGeom>
          <a:noFill/>
          <a:ln>
            <a:noFill/>
          </a:ln>
        </p:spPr>
        <p:txBody>
          <a:bodyPr lIns="91433" tIns="45700" rIns="91433" bIns="45700" anchor="t" anchorCtr="0">
            <a:noAutofit/>
          </a:bodyPr>
          <a:lstStyle/>
          <a:p>
            <a:pPr algn="ctr">
              <a:buSzPct val="25000"/>
            </a:pPr>
            <a:r>
              <a:rPr lang="en" sz="4267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Where Can You Find Nicotine?</a:t>
            </a:r>
          </a:p>
        </p:txBody>
      </p:sp>
      <p:sp>
        <p:nvSpPr>
          <p:cNvPr id="272" name="Shape 272"/>
          <p:cNvSpPr/>
          <p:nvPr/>
        </p:nvSpPr>
        <p:spPr>
          <a:xfrm>
            <a:off x="0" y="975795"/>
            <a:ext cx="12192000" cy="4128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Shape 2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41103" y="1482231"/>
            <a:ext cx="3492400" cy="2619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4" name="Shape 2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3012" y="4418015"/>
            <a:ext cx="2497599" cy="2309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5" name="Shape 27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96795" y="2144216"/>
            <a:ext cx="2497600" cy="34283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6" name="Shape 27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74094" y="4350215"/>
            <a:ext cx="2497600" cy="2444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7" name="Shape 27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5812" y="1433930"/>
            <a:ext cx="3352000" cy="2619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40575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63515" y="214313"/>
            <a:ext cx="5840016" cy="741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19" b="1" dirty="0" smtClean="0">
                <a:solidFill>
                  <a:srgbClr val="002060"/>
                </a:solidFill>
              </a:rPr>
              <a:t>Nicotine in the Brain</a:t>
            </a:r>
            <a:endParaRPr lang="en-US" sz="4219" b="1" dirty="0">
              <a:solidFill>
                <a:srgbClr val="002060"/>
              </a:solidFill>
            </a:endParaRPr>
          </a:p>
        </p:txBody>
      </p:sp>
      <p:sp>
        <p:nvSpPr>
          <p:cNvPr id="6" name="Shape 63"/>
          <p:cNvSpPr/>
          <p:nvPr/>
        </p:nvSpPr>
        <p:spPr>
          <a:xfrm>
            <a:off x="0" y="975795"/>
            <a:ext cx="12192000" cy="4128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1371600"/>
            <a:ext cx="8229600" cy="548640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035040" y="2455818"/>
            <a:ext cx="1243148" cy="120178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464" y="6016430"/>
            <a:ext cx="1182188" cy="881738"/>
          </a:xfrm>
          <a:prstGeom prst="rect">
            <a:avLst/>
          </a:prstGeom>
        </p:spPr>
      </p:pic>
      <p:sp>
        <p:nvSpPr>
          <p:cNvPr id="19" name="Sun 18"/>
          <p:cNvSpPr/>
          <p:nvPr/>
        </p:nvSpPr>
        <p:spPr>
          <a:xfrm>
            <a:off x="6425837" y="2250890"/>
            <a:ext cx="261257" cy="235132"/>
          </a:xfrm>
          <a:prstGeom prst="su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un 19"/>
          <p:cNvSpPr/>
          <p:nvPr/>
        </p:nvSpPr>
        <p:spPr>
          <a:xfrm>
            <a:off x="6035040" y="2438560"/>
            <a:ext cx="261257" cy="235132"/>
          </a:xfrm>
          <a:prstGeom prst="su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n 20"/>
          <p:cNvSpPr/>
          <p:nvPr/>
        </p:nvSpPr>
        <p:spPr>
          <a:xfrm>
            <a:off x="5873932" y="2800991"/>
            <a:ext cx="261257" cy="235132"/>
          </a:xfrm>
          <a:prstGeom prst="su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n 21"/>
          <p:cNvSpPr/>
          <p:nvPr/>
        </p:nvSpPr>
        <p:spPr>
          <a:xfrm>
            <a:off x="6918960" y="2291058"/>
            <a:ext cx="261257" cy="235132"/>
          </a:xfrm>
          <a:prstGeom prst="su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un 22"/>
          <p:cNvSpPr/>
          <p:nvPr/>
        </p:nvSpPr>
        <p:spPr>
          <a:xfrm>
            <a:off x="6350726" y="3553245"/>
            <a:ext cx="261257" cy="235132"/>
          </a:xfrm>
          <a:prstGeom prst="su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un 23"/>
          <p:cNvSpPr/>
          <p:nvPr/>
        </p:nvSpPr>
        <p:spPr>
          <a:xfrm>
            <a:off x="6004560" y="3286144"/>
            <a:ext cx="261257" cy="235132"/>
          </a:xfrm>
          <a:prstGeom prst="su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un 24"/>
          <p:cNvSpPr/>
          <p:nvPr/>
        </p:nvSpPr>
        <p:spPr>
          <a:xfrm>
            <a:off x="6820988" y="3488264"/>
            <a:ext cx="261257" cy="235132"/>
          </a:xfrm>
          <a:prstGeom prst="su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un 25"/>
          <p:cNvSpPr/>
          <p:nvPr/>
        </p:nvSpPr>
        <p:spPr>
          <a:xfrm>
            <a:off x="7208519" y="3229798"/>
            <a:ext cx="261257" cy="235132"/>
          </a:xfrm>
          <a:prstGeom prst="su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un 26"/>
          <p:cNvSpPr/>
          <p:nvPr/>
        </p:nvSpPr>
        <p:spPr>
          <a:xfrm>
            <a:off x="7247706" y="2673692"/>
            <a:ext cx="261257" cy="235132"/>
          </a:xfrm>
          <a:prstGeom prst="su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01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51 0.00023 L -0.01016 -0.498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-2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C -0.00222 -0.05625 0.0082 -0.06574 -0.01927 -0.05347 C -0.0224 -0.05208 -0.025 -0.04838 -0.02787 -0.04583 C -0.0293 -0.04329 -0.03021 -0.03889 -0.03216 -0.0382 C -0.0461 -0.03333 -0.03659 -0.07894 -0.03646 -0.08032 C -0.03594 -0.0838 -0.03008 -0.09699 -0.02787 -0.09931 C -0.02591 -0.10139 -0.02357 -0.10185 -0.02149 -0.10324 C -0.02005 -0.10579 -0.01602 -0.10787 -0.01719 -0.11088 C -0.01875 -0.11505 -0.02292 -0.1132 -0.02578 -0.11458 C -0.02787 -0.11574 -0.02995 -0.11713 -0.03216 -0.11829 C -0.04063 -0.11343 -0.03633 -0.11458 -0.04492 -0.11458 " pathEditMode="relative" ptsTypes="AAAAAAAAAAA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8.14815E-6 C -0.0017 -0.02269 -0.00013 -0.02894 -0.00651 -0.04584 C -0.00756 -0.04885 -0.00938 -0.05093 -0.01081 -0.05348 C -0.01511 -0.05209 -0.01954 -0.05232 -0.02357 -0.04954 C -0.03165 -0.04422 -0.025 -0.03959 -0.03008 -0.03056 C -0.03165 -0.02778 -0.03438 -0.02802 -0.03646 -0.02686 C -0.03868 -0.02802 -0.04128 -0.02778 -0.04284 -0.03056 C -0.04753 -0.0389 -0.04323 -0.06413 -0.04284 -0.06876 C -0.04428 -0.0713 -0.04545 -0.07454 -0.04714 -0.0764 C -0.05352 -0.08311 -0.05521 -0.0794 -0.06211 -0.0764 C -0.06381 -0.0676 -0.06394 -0.05903 -0.07071 -0.05718 C -0.0737 -0.05649 -0.07644 -0.05973 -0.0793 -0.06112 C -0.08008 -0.06482 -0.08138 -0.06853 -0.08138 -0.07246 C -0.08138 -0.10116 -0.07891 -0.08195 -0.07722 -0.10302 C -0.07683 -0.10788 -0.07722 -0.1132 -0.07722 -0.11806 " pathEditMode="relative" ptsTypes="AAAAAAAAAAAAAAA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9 0.02014 L -0.02318 0.02755 C -0.02604 0.02894 -0.02904 0.02986 -0.03177 0.03148 L -0.04466 0.03912 C -0.04531 0.04931 -0.04362 0.06111 -0.04675 0.06968 C -0.04818 0.07338 -0.05196 0.06598 -0.05326 0.06204 C -0.05508 0.05648 -0.05391 0.04885 -0.05534 0.04283 C -0.05729 0.03473 -0.06211 0.0338 -0.06615 0.03148 C -0.06966 0.03264 -0.0737 0.03218 -0.07682 0.03519 C -0.07904 0.0375 -0.0793 0.04352 -0.08112 0.04676 C -0.08294 0.05 -0.08542 0.05185 -0.0875 0.0544 C -0.08828 0.0581 -0.08802 0.06297 -0.08972 0.06574 C -0.09401 0.07338 -0.09831 0.06829 -0.10248 0.06574 C -0.10391 0.06204 -0.10482 0.05741 -0.10677 0.0544 C -0.11068 0.04838 -0.11966 0.03912 -0.11966 0.03912 C -0.1293 0.04329 -0.12617 0.03912 -0.13034 0.04676 " pathEditMode="relative" ptsTypes="AAAAAAAAAAAAAAAA"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66 -0.05348 C 0.03801 -0.05232 0.03451 -0.0507 0.03086 -0.04977 C 0.02304 -0.04815 0.01484 -0.05047 0.00728 -0.04607 C 0.0052 -0.04468 0.00585 -0.03843 0.0052 -0.0345 C 0.00585 -0.03079 0.00572 -0.02593 0.00728 -0.02315 C 0.00885 -0.02038 0.01184 -0.0213 0.01366 -0.01922 C 0.02838 -0.00371 0.00624 -0.01876 0.02447 -0.00788 C 0.02369 -0.00278 0.02408 0.00323 0.02226 0.0074 C 0.01848 0.01597 0.00156 0.00763 0.0009 0.0074 C -0.01889 0.01087 -0.02605 0.00092 -0.01628 0.02268 C -0.01498 0.02546 -0.01342 0.02777 -0.01199 0.03032 C -0.00964 0.04282 -0.0099 0.03773 -0.0099 0.0456 " pathEditMode="relative" ptsTypes="AAAAAAAAAAAA"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0382 C 0.0069 0.04306 0.00547 0.05162 0.00834 0.05325 C 0.0138 0.05649 0.01979 0.05116 0.02552 0.04954 C 0.03503 0.04676 0.03477 0.04653 0.04258 0.0419 C 0.05013 0.0463 0.05339 0.04399 0.04688 0.06482 C 0.04492 0.07107 0.03828 0.07987 0.03828 0.07987 C 0.03763 0.0838 0.03399 0.09051 0.0362 0.09144 C 0.05352 0.09815 0.0543 0.09352 0.06198 0.07987 C 0.06406 0.08241 0.06771 0.08311 0.06836 0.0875 C 0.07162 0.11088 0.06732 0.10973 0.05977 0.11412 C 0.06055 0.11806 0.06081 0.12223 0.06198 0.1257 C 0.06302 0.12871 0.06615 0.13334 0.06615 0.13334 " pathEditMode="relative" ptsTypes="AAAAAAAAAAAA">
                                      <p:cBhvr>
                                        <p:cTn id="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375 C 0.00052 0.04028 0.003 0.06019 0.0043 0.06412 C 0.00534 0.06713 0.00716 0.06922 0.0086 0.07176 C 0.01289 0.07037 0.01797 0.07223 0.02149 0.06783 C 0.02396 0.06482 0.02253 0.05741 0.0237 0.05255 C 0.02657 0.04075 0.02865 0.04028 0.03438 0.03357 C 0.03503 0.02894 0.03594 0.00834 0.04297 0.01088 C 0.04545 0.01181 0.04584 0.01852 0.04727 0.02223 C 0.0474 0.02315 0.05039 0.0463 0.05157 0.04885 C 0.05456 0.05556 0.06016 0.05764 0.06433 0.06019 C 0.06511 0.05649 0.06537 0.05232 0.06654 0.04885 C 0.06758 0.04584 0.06993 0.04445 0.07084 0.04121 C 0.07279 0.03403 0.07253 0.025 0.07513 0.01852 C 0.08047 0.00394 0.07761 0.01019 0.0836 -0.00046 C 0.08841 0.00787 0.08789 0.00348 0.08789 0.01088 " pathEditMode="relative" ptsTypes="AAAAAAAAAAAAAAA">
                                      <p:cBhvr>
                                        <p:cTn id="2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6.66667E-6 C 0.00508 -0.00231 0.0112 -0.00323 0.01497 -0.01157 C 0.01641 -0.01481 0.01589 -0.01967 0.01706 -0.02291 C 0.0181 -0.02615 0.01992 -0.02823 0.02135 -0.03078 C 0.02357 -0.02939 0.02591 -0.02916 0.02787 -0.02684 C 0.03034 -0.02383 0.0319 -0.01874 0.03425 -0.0155 C 0.0362 -0.01249 0.03854 -0.01041 0.04063 -0.00786 C 0.04688 -0.02453 0.04492 -0.01458 0.04492 -0.03819 " pathEditMode="relative" ptsTypes="AAAAAAAA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6 1.85185E-6 C -0.00702 0.003 -0.00872 0.00671 -0.01497 1.85185E-6 C -0.0168 -0.00186 -0.01784 -0.0051 -0.01926 -0.00764 C -0.02031 -0.0132 -0.02461 -0.02917 -0.01926 -0.03426 C -0.01158 -0.04167 -0.0022 -0.0419 0.00639 -0.04584 L 0.01498 -0.04954 C 0.01642 -0.05209 0.01889 -0.05371 0.01928 -0.05718 C 0.0198 -0.06112 0.01928 -0.06737 0.0172 -0.06852 C 0.00899 -0.07315 6.25E-6 -0.07107 -0.00858 -0.07246 C -0.00781 -0.0801 -0.00899 -0.08912 -0.00637 -0.09537 C -0.00416 -0.10093 0.01446 -0.09908 0.01498 -0.09908 " pathEditMode="relative" ptsTypes="AAAAAAAAAAA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2037 C -0.01341 0.02546 -0.00859 0.02199 -0.01667 0.02916 C -0.01745 0.03356 -0.01953 0.04027 -0.01667 0.04467 C -0.01458 0.04768 -0.01159 0.04768 -0.00911 0.04907 L -0.00534 0.05138 L -0.00156 0.05347 C -0.00208 0.05648 -0.00156 0.06041 -0.00286 0.0625 C -0.00742 0.06944 -0.02891 0.06898 -0.02917 0.06921 C -0.0306 0.07708 -0.03034 0.07337 -0.03034 0.08032 " pathEditMode="relative" ptsTypes="AAAAAAAAA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3"/>
          <p:cNvSpPr/>
          <p:nvPr/>
        </p:nvSpPr>
        <p:spPr>
          <a:xfrm>
            <a:off x="0" y="975795"/>
            <a:ext cx="12192000" cy="4128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1371600"/>
            <a:ext cx="8229600" cy="548640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035040" y="2455818"/>
            <a:ext cx="1243148" cy="1201782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464" y="6016430"/>
            <a:ext cx="1182188" cy="881738"/>
          </a:xfrm>
          <a:prstGeom prst="rect">
            <a:avLst/>
          </a:prstGeom>
        </p:spPr>
      </p:pic>
      <p:sp>
        <p:nvSpPr>
          <p:cNvPr id="19" name="Sun 18"/>
          <p:cNvSpPr/>
          <p:nvPr/>
        </p:nvSpPr>
        <p:spPr>
          <a:xfrm>
            <a:off x="6425837" y="2250890"/>
            <a:ext cx="261257" cy="235132"/>
          </a:xfrm>
          <a:prstGeom prst="sun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un 19"/>
          <p:cNvSpPr/>
          <p:nvPr/>
        </p:nvSpPr>
        <p:spPr>
          <a:xfrm>
            <a:off x="6035040" y="2438560"/>
            <a:ext cx="261257" cy="235132"/>
          </a:xfrm>
          <a:prstGeom prst="sun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n 20"/>
          <p:cNvSpPr/>
          <p:nvPr/>
        </p:nvSpPr>
        <p:spPr>
          <a:xfrm>
            <a:off x="5873932" y="2800991"/>
            <a:ext cx="261257" cy="235132"/>
          </a:xfrm>
          <a:prstGeom prst="sun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un 21"/>
          <p:cNvSpPr/>
          <p:nvPr/>
        </p:nvSpPr>
        <p:spPr>
          <a:xfrm>
            <a:off x="6918960" y="2291058"/>
            <a:ext cx="261257" cy="235132"/>
          </a:xfrm>
          <a:prstGeom prst="sun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un 22"/>
          <p:cNvSpPr/>
          <p:nvPr/>
        </p:nvSpPr>
        <p:spPr>
          <a:xfrm>
            <a:off x="6350726" y="3553245"/>
            <a:ext cx="261257" cy="235132"/>
          </a:xfrm>
          <a:prstGeom prst="sun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un 23"/>
          <p:cNvSpPr/>
          <p:nvPr/>
        </p:nvSpPr>
        <p:spPr>
          <a:xfrm>
            <a:off x="6004560" y="3286144"/>
            <a:ext cx="261257" cy="235132"/>
          </a:xfrm>
          <a:prstGeom prst="sun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un 24"/>
          <p:cNvSpPr/>
          <p:nvPr/>
        </p:nvSpPr>
        <p:spPr>
          <a:xfrm>
            <a:off x="6820988" y="3488264"/>
            <a:ext cx="261257" cy="235132"/>
          </a:xfrm>
          <a:prstGeom prst="sun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un 25"/>
          <p:cNvSpPr/>
          <p:nvPr/>
        </p:nvSpPr>
        <p:spPr>
          <a:xfrm>
            <a:off x="7208519" y="3229798"/>
            <a:ext cx="261257" cy="235132"/>
          </a:xfrm>
          <a:prstGeom prst="sun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un 26"/>
          <p:cNvSpPr/>
          <p:nvPr/>
        </p:nvSpPr>
        <p:spPr>
          <a:xfrm>
            <a:off x="7247706" y="2673692"/>
            <a:ext cx="261257" cy="235132"/>
          </a:xfrm>
          <a:prstGeom prst="sun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561346" y="170532"/>
            <a:ext cx="5840016" cy="741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19" b="1" dirty="0" smtClean="0">
                <a:solidFill>
                  <a:srgbClr val="002060"/>
                </a:solidFill>
              </a:rPr>
              <a:t>Nicotine Addiction</a:t>
            </a:r>
            <a:endParaRPr lang="en-US" sz="4219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14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51 0.00023 L -0.01016 -0.498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-2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C -0.00222 -0.05625 0.0082 -0.06574 -0.01927 -0.05347 C -0.0224 -0.05208 -0.025 -0.04838 -0.02787 -0.04583 C -0.0293 -0.04329 -0.03021 -0.03889 -0.03216 -0.0382 C -0.0461 -0.03333 -0.03659 -0.07894 -0.03646 -0.08032 C -0.03594 -0.0838 -0.03008 -0.09699 -0.02787 -0.09931 C -0.02591 -0.10139 -0.02357 -0.10185 -0.02149 -0.10324 C -0.02005 -0.10579 -0.01602 -0.10787 -0.01719 -0.11088 C -0.01875 -0.11505 -0.02292 -0.1132 -0.02578 -0.11458 C -0.02787 -0.11574 -0.02995 -0.11713 -0.03216 -0.11829 C -0.04063 -0.11343 -0.03633 -0.11458 -0.04492 -0.11458 " pathEditMode="relative" ptsTypes="AAAAAAAAAAA">
                                      <p:cBhvr>
                                        <p:cTn id="9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8.14815E-6 C -0.0017 -0.02269 -0.00013 -0.02894 -0.00651 -0.04584 C -0.00756 -0.04885 -0.00938 -0.05093 -0.01081 -0.05348 C -0.01511 -0.05209 -0.01954 -0.05232 -0.02357 -0.04954 C -0.03165 -0.04422 -0.025 -0.03959 -0.03008 -0.03056 C -0.03165 -0.02778 -0.03438 -0.02802 -0.03646 -0.02686 C -0.03868 -0.02802 -0.04128 -0.02778 -0.04284 -0.03056 C -0.04753 -0.0389 -0.04323 -0.06413 -0.04284 -0.06876 C -0.04428 -0.0713 -0.04545 -0.07454 -0.04714 -0.0764 C -0.05352 -0.08311 -0.05521 -0.0794 -0.06211 -0.0764 C -0.06381 -0.0676 -0.06394 -0.05903 -0.07071 -0.05718 C -0.0737 -0.05649 -0.07644 -0.05973 -0.0793 -0.06112 C -0.08008 -0.06482 -0.08138 -0.06853 -0.08138 -0.07246 C -0.08138 -0.10116 -0.07891 -0.08195 -0.07722 -0.10302 C -0.07683 -0.10788 -0.07722 -0.1132 -0.07722 -0.11806 " pathEditMode="relative" ptsTypes="AAAAAAAAAAAAAAA">
                                      <p:cBhvr>
                                        <p:cTn id="11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9 0.02014 L -0.02318 0.02755 C -0.02604 0.02894 -0.02904 0.02986 -0.03177 0.03148 L -0.04466 0.03912 C -0.04531 0.04931 -0.04362 0.06111 -0.04675 0.06968 C -0.04818 0.07338 -0.05196 0.06598 -0.05326 0.06204 C -0.05508 0.05648 -0.05391 0.04885 -0.05534 0.04283 C -0.05729 0.03473 -0.06211 0.0338 -0.06615 0.03148 C -0.06966 0.03264 -0.0737 0.03218 -0.07682 0.03519 C -0.07904 0.0375 -0.0793 0.04352 -0.08112 0.04676 C -0.08294 0.05 -0.08542 0.05185 -0.0875 0.0544 C -0.08828 0.0581 -0.08802 0.06297 -0.08972 0.06574 C -0.09401 0.07338 -0.09831 0.06829 -0.10248 0.06574 C -0.10391 0.06204 -0.10482 0.05741 -0.10677 0.0544 C -0.11068 0.04838 -0.11966 0.03912 -0.11966 0.03912 C -0.1293 0.04329 -0.12617 0.03912 -0.13034 0.04676 " pathEditMode="relative" ptsTypes="AAAAAAAAAAAAAAAA">
                                      <p:cBhvr>
                                        <p:cTn id="1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66 -0.05348 C 0.03801 -0.05232 0.03451 -0.0507 0.03086 -0.04977 C 0.02304 -0.04815 0.01484 -0.05047 0.00728 -0.04607 C 0.0052 -0.04468 0.00585 -0.03843 0.0052 -0.0345 C 0.00585 -0.03079 0.00572 -0.02593 0.00728 -0.02315 C 0.00885 -0.02038 0.01184 -0.0213 0.01366 -0.01922 C 0.02838 -0.00371 0.00624 -0.01876 0.02447 -0.00788 C 0.02369 -0.00278 0.02408 0.00323 0.02226 0.0074 C 0.01848 0.01597 0.00156 0.00763 0.0009 0.0074 C -0.01889 0.01087 -0.02605 0.00092 -0.01628 0.02268 C -0.01498 0.02546 -0.01342 0.02777 -0.01199 0.03032 C -0.00964 0.04282 -0.0099 0.03773 -0.0099 0.0456 " pathEditMode="relative" ptsTypes="AAAAAAAAAAAA">
                                      <p:cBhvr>
                                        <p:cTn id="15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0382 C 0.0069 0.04306 0.00547 0.05162 0.00834 0.05325 C 0.0138 0.05649 0.01979 0.05116 0.02552 0.04954 C 0.03503 0.04676 0.03477 0.04653 0.04258 0.0419 C 0.05013 0.0463 0.05339 0.04399 0.04688 0.06482 C 0.04492 0.07107 0.03828 0.07987 0.03828 0.07987 C 0.03763 0.0838 0.03399 0.09051 0.0362 0.09144 C 0.05352 0.09815 0.0543 0.09352 0.06198 0.07987 C 0.06406 0.08241 0.06771 0.08311 0.06836 0.0875 C 0.07162 0.11088 0.06732 0.10973 0.05977 0.11412 C 0.06055 0.11806 0.06081 0.12223 0.06198 0.1257 C 0.06302 0.12871 0.06615 0.13334 0.06615 0.13334 " pathEditMode="relative" ptsTypes="AAAAAAAAAAAA">
                                      <p:cBhvr>
                                        <p:cTn id="17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375 C 0.00052 0.04028 0.003 0.06019 0.0043 0.06412 C 0.00534 0.06713 0.00716 0.06922 0.0086 0.07176 C 0.01289 0.07037 0.01797 0.07223 0.02149 0.06783 C 0.02396 0.06482 0.02253 0.05741 0.0237 0.05255 C 0.02657 0.04075 0.02865 0.04028 0.03438 0.03357 C 0.03503 0.02894 0.03594 0.00834 0.04297 0.01088 C 0.04545 0.01181 0.04584 0.01852 0.04727 0.02223 C 0.0474 0.02315 0.05039 0.0463 0.05157 0.04885 C 0.05456 0.05556 0.06016 0.05764 0.06433 0.06019 C 0.06511 0.05649 0.06537 0.05232 0.06654 0.04885 C 0.06758 0.04584 0.06993 0.04445 0.07084 0.04121 C 0.07279 0.03403 0.07253 0.025 0.07513 0.01852 C 0.08047 0.00394 0.07761 0.01019 0.0836 -0.00046 C 0.08841 0.00787 0.08789 0.00348 0.08789 0.01088 " pathEditMode="relative" ptsTypes="AAAAAAAAAAAAAAA">
                                      <p:cBhvr>
                                        <p:cTn id="19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6.66667E-6 C 0.00508 -0.00231 0.0112 -0.00323 0.01497 -0.01157 C 0.01641 -0.01481 0.01589 -0.01967 0.01706 -0.02291 C 0.0181 -0.02615 0.01992 -0.02823 0.02135 -0.03078 C 0.02357 -0.02939 0.02591 -0.02916 0.02787 -0.02684 C 0.03034 -0.02383 0.0319 -0.01874 0.03425 -0.0155 C 0.0362 -0.01249 0.03854 -0.01041 0.04063 -0.00786 C 0.04688 -0.02453 0.04492 -0.01458 0.04492 -0.03819 " pathEditMode="relative" ptsTypes="AAAAAAAA">
                                      <p:cBhvr>
                                        <p:cTn id="21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6 1.85185E-6 C -0.00702 0.003 -0.00872 0.00671 -0.01497 1.85185E-6 C -0.0168 -0.00186 -0.01784 -0.0051 -0.01926 -0.00764 C -0.02031 -0.0132 -0.02461 -0.02917 -0.01926 -0.03426 C -0.01158 -0.04167 -0.0022 -0.0419 0.00639 -0.04584 L 0.01498 -0.04954 C 0.01642 -0.05209 0.01889 -0.05371 0.01928 -0.05718 C 0.0198 -0.06112 0.01928 -0.06737 0.0172 -0.06852 C 0.00899 -0.07315 6.25E-6 -0.07107 -0.00858 -0.07246 C -0.00781 -0.0801 -0.00899 -0.08912 -0.00637 -0.09537 C -0.00416 -0.10093 0.01446 -0.09908 0.01498 -0.09908 " pathEditMode="relative" ptsTypes="AAAAAAAAAAA">
                                      <p:cBhvr>
                                        <p:cTn id="23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2037 C -0.01341 0.02546 -0.00859 0.02199 -0.01667 0.02916 C -0.01745 0.03356 -0.01953 0.04027 -0.01667 0.04467 C -0.01458 0.04768 -0.01159 0.04768 -0.00911 0.04907 L -0.00534 0.05138 L -0.00156 0.05347 C -0.00208 0.05648 -0.00156 0.06041 -0.00286 0.0625 C -0.00742 0.06944 -0.02891 0.06898 -0.02917 0.06921 C -0.0306 0.07708 -0.03034 0.07337 -0.03034 0.08032 " pathEditMode="relative" ptsTypes="AAAAAAAAA">
                                      <p:cBhvr>
                                        <p:cTn id="25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3"/>
          <p:cNvSpPr/>
          <p:nvPr/>
        </p:nvSpPr>
        <p:spPr>
          <a:xfrm rot="16200000">
            <a:off x="-3078363" y="3078363"/>
            <a:ext cx="6858001" cy="701272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Cycle of Nicotine Addiction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490" y="2194561"/>
            <a:ext cx="3819678" cy="22330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745" y="2174574"/>
            <a:ext cx="2435219" cy="16234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499" y="4408360"/>
            <a:ext cx="3828243" cy="21758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607" y="4581305"/>
            <a:ext cx="2470984" cy="1645922"/>
          </a:xfrm>
          <a:prstGeom prst="rect">
            <a:avLst/>
          </a:prstGeom>
        </p:spPr>
      </p:pic>
      <p:sp>
        <p:nvSpPr>
          <p:cNvPr id="17" name="Bent Arrow 16"/>
          <p:cNvSpPr/>
          <p:nvPr/>
        </p:nvSpPr>
        <p:spPr>
          <a:xfrm>
            <a:off x="3226484" y="860320"/>
            <a:ext cx="1298697" cy="1314040"/>
          </a:xfrm>
          <a:prstGeom prst="bentArrow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Bent Arrow 17"/>
          <p:cNvSpPr/>
          <p:nvPr/>
        </p:nvSpPr>
        <p:spPr>
          <a:xfrm rot="5400000">
            <a:off x="8404183" y="873203"/>
            <a:ext cx="1298697" cy="1314040"/>
          </a:xfrm>
          <a:prstGeom prst="bentArrow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Bent Arrow 18"/>
          <p:cNvSpPr/>
          <p:nvPr/>
        </p:nvSpPr>
        <p:spPr>
          <a:xfrm rot="16200000">
            <a:off x="3218812" y="4400688"/>
            <a:ext cx="1298697" cy="1314040"/>
          </a:xfrm>
          <a:prstGeom prst="bentArrow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Bent Arrow 19"/>
          <p:cNvSpPr/>
          <p:nvPr/>
        </p:nvSpPr>
        <p:spPr>
          <a:xfrm rot="10800000">
            <a:off x="8381742" y="4457580"/>
            <a:ext cx="1298697" cy="1314040"/>
          </a:xfrm>
          <a:prstGeom prst="bentArrow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/>
          <a:srcRect t="12460"/>
          <a:stretch/>
        </p:blipFill>
        <p:spPr>
          <a:xfrm>
            <a:off x="4579406" y="51093"/>
            <a:ext cx="3819515" cy="2225576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701274" y="2213799"/>
            <a:ext cx="3852225" cy="2194561"/>
            <a:chOff x="701274" y="2213799"/>
            <a:chExt cx="3852225" cy="219456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274" y="2213799"/>
              <a:ext cx="3852225" cy="2194561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7"/>
            <a:srcRect l="36485" r="35215"/>
            <a:stretch/>
          </p:blipFill>
          <p:spPr>
            <a:xfrm rot="6378819" flipH="1" flipV="1">
              <a:off x="2524265" y="2001710"/>
              <a:ext cx="531851" cy="18793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760246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>
            <a:spLocks noGrp="1"/>
          </p:cNvSpPr>
          <p:nvPr>
            <p:ph type="title"/>
          </p:nvPr>
        </p:nvSpPr>
        <p:spPr>
          <a:xfrm>
            <a:off x="415600" y="140667"/>
            <a:ext cx="11360800" cy="763600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" dirty="0"/>
              <a:t>Nicotine and the Body </a:t>
            </a:r>
          </a:p>
        </p:txBody>
      </p:sp>
      <p:pic>
        <p:nvPicPr>
          <p:cNvPr id="346" name="Shape 3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5233" y="1441799"/>
            <a:ext cx="2997800" cy="5287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/>
          <p:cNvGrpSpPr/>
          <p:nvPr/>
        </p:nvGrpSpPr>
        <p:grpSpPr>
          <a:xfrm>
            <a:off x="5973333" y="1601067"/>
            <a:ext cx="2143866" cy="1493866"/>
            <a:chOff x="5973333" y="1601067"/>
            <a:chExt cx="2143866" cy="1493866"/>
          </a:xfrm>
        </p:grpSpPr>
        <p:cxnSp>
          <p:nvCxnSpPr>
            <p:cNvPr id="347" name="Shape 347"/>
            <p:cNvCxnSpPr/>
            <p:nvPr/>
          </p:nvCxnSpPr>
          <p:spPr>
            <a:xfrm flipH="1">
              <a:off x="5973333" y="2407333"/>
              <a:ext cx="949200" cy="687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pic>
          <p:nvPicPr>
            <p:cNvPr id="348" name="Shape 3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064732" y="1601067"/>
              <a:ext cx="1052467" cy="1362933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pic>
      </p:grpSp>
      <p:grpSp>
        <p:nvGrpSpPr>
          <p:cNvPr id="3" name="Group 2"/>
          <p:cNvGrpSpPr/>
          <p:nvPr/>
        </p:nvGrpSpPr>
        <p:grpSpPr>
          <a:xfrm>
            <a:off x="2515766" y="2736100"/>
            <a:ext cx="3227501" cy="1580629"/>
            <a:chOff x="2515766" y="2736100"/>
            <a:chExt cx="3227501" cy="1580629"/>
          </a:xfrm>
        </p:grpSpPr>
        <p:pic>
          <p:nvPicPr>
            <p:cNvPr id="349" name="Shape 34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515766" y="2736100"/>
              <a:ext cx="1313900" cy="1580629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pic>
        <p:cxnSp>
          <p:nvCxnSpPr>
            <p:cNvPr id="350" name="Shape 350"/>
            <p:cNvCxnSpPr/>
            <p:nvPr/>
          </p:nvCxnSpPr>
          <p:spPr>
            <a:xfrm rot="10800000" flipH="1">
              <a:off x="3829667" y="3029200"/>
              <a:ext cx="1913600" cy="512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</p:grpSp>
      <p:grpSp>
        <p:nvGrpSpPr>
          <p:cNvPr id="4" name="Group 3"/>
          <p:cNvGrpSpPr/>
          <p:nvPr/>
        </p:nvGrpSpPr>
        <p:grpSpPr>
          <a:xfrm>
            <a:off x="5844633" y="3295033"/>
            <a:ext cx="3324978" cy="1580632"/>
            <a:chOff x="5844633" y="3295033"/>
            <a:chExt cx="3324978" cy="1580632"/>
          </a:xfrm>
        </p:grpSpPr>
        <p:cxnSp>
          <p:nvCxnSpPr>
            <p:cNvPr id="351" name="Shape 351"/>
            <p:cNvCxnSpPr/>
            <p:nvPr/>
          </p:nvCxnSpPr>
          <p:spPr>
            <a:xfrm rot="10800000">
              <a:off x="5844633" y="3542000"/>
              <a:ext cx="1730800" cy="175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pic>
          <p:nvPicPr>
            <p:cNvPr id="352" name="Shape 35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676800" y="3295033"/>
              <a:ext cx="1492811" cy="1580632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pic>
      </p:grpSp>
    </p:spTree>
    <p:extLst>
      <p:ext uri="{BB962C8B-B14F-4D97-AF65-F5344CB8AC3E}">
        <p14:creationId xmlns:p14="http://schemas.microsoft.com/office/powerpoint/2010/main" val="35743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5600" y="4784029"/>
            <a:ext cx="11360800" cy="13692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r>
              <a:rPr lang="en-US" b="1" smtClean="0">
                <a:solidFill>
                  <a:srgbClr val="0C333C"/>
                </a:solidFill>
                <a:latin typeface="+mn-lt"/>
              </a:rPr>
              <a:t>Effects </a:t>
            </a:r>
            <a:r>
              <a:rPr lang="en-US" b="1" dirty="0" smtClean="0">
                <a:solidFill>
                  <a:srgbClr val="0C333C"/>
                </a:solidFill>
                <a:latin typeface="+mn-lt"/>
              </a:rPr>
              <a:t>of Flavorings</a:t>
            </a:r>
            <a:endParaRPr lang="en" b="1" dirty="0">
              <a:solidFill>
                <a:srgbClr val="0C333C"/>
              </a:solidFill>
              <a:latin typeface="+mn-lt"/>
            </a:endParaRPr>
          </a:p>
        </p:txBody>
      </p:sp>
      <p:sp>
        <p:nvSpPr>
          <p:cNvPr id="63" name="Shape 63"/>
          <p:cNvSpPr/>
          <p:nvPr/>
        </p:nvSpPr>
        <p:spPr>
          <a:xfrm>
            <a:off x="0" y="292667"/>
            <a:ext cx="12192000" cy="4128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80" y="1090758"/>
            <a:ext cx="3291840" cy="32918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26000" y="1466678"/>
            <a:ext cx="2540000" cy="25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54680" y="1482818"/>
            <a:ext cx="2540000" cy="2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379542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image26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02906" y="1421487"/>
            <a:ext cx="1893094" cy="2571750"/>
          </a:xfrm>
          <a:prstGeom prst="rect">
            <a:avLst/>
          </a:prstGeom>
          <a:ln w="12700">
            <a:round/>
          </a:ln>
        </p:spPr>
      </p:pic>
      <p:pic>
        <p:nvPicPr>
          <p:cNvPr id="231" name="image27.jpg"/>
          <p:cNvPicPr/>
          <p:nvPr/>
        </p:nvPicPr>
        <p:blipFill>
          <a:blip r:embed="rId4">
            <a:extLst/>
          </a:blip>
          <a:srcRect l="13580" r="84"/>
          <a:stretch>
            <a:fillRect/>
          </a:stretch>
        </p:blipFill>
        <p:spPr>
          <a:xfrm>
            <a:off x="702860" y="1421487"/>
            <a:ext cx="2640467" cy="2571750"/>
          </a:xfrm>
          <a:prstGeom prst="rect">
            <a:avLst/>
          </a:prstGeom>
          <a:ln w="12700">
            <a:round/>
          </a:ln>
        </p:spPr>
      </p:pic>
      <p:pic>
        <p:nvPicPr>
          <p:cNvPr id="232" name="image28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217452" y="1390835"/>
            <a:ext cx="2640467" cy="2537326"/>
          </a:xfrm>
          <a:prstGeom prst="rect">
            <a:avLst/>
          </a:prstGeom>
          <a:ln w="12700">
            <a:round/>
          </a:ln>
        </p:spPr>
      </p:pic>
      <p:pic>
        <p:nvPicPr>
          <p:cNvPr id="233" name="image29.jp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69112" y="3996933"/>
            <a:ext cx="2973585" cy="2653904"/>
          </a:xfrm>
          <a:prstGeom prst="rect">
            <a:avLst/>
          </a:prstGeom>
          <a:ln w="12700">
            <a:round/>
          </a:ln>
        </p:spPr>
      </p:pic>
      <p:pic>
        <p:nvPicPr>
          <p:cNvPr id="234" name="image30.jp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617634" y="3843981"/>
            <a:ext cx="2863638" cy="2893220"/>
          </a:xfrm>
          <a:prstGeom prst="rect">
            <a:avLst/>
          </a:prstGeom>
          <a:ln w="12700">
            <a:round/>
          </a:ln>
        </p:spPr>
      </p:pic>
      <p:pic>
        <p:nvPicPr>
          <p:cNvPr id="235" name="image31.jpg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9217452" y="3877275"/>
            <a:ext cx="2758956" cy="2893219"/>
          </a:xfrm>
          <a:prstGeom prst="rect">
            <a:avLst/>
          </a:prstGeom>
          <a:ln w="12700">
            <a:round/>
          </a:ln>
        </p:spPr>
      </p:pic>
      <p:sp>
        <p:nvSpPr>
          <p:cNvPr id="2" name="TextBox 1"/>
          <p:cNvSpPr txBox="1"/>
          <p:nvPr/>
        </p:nvSpPr>
        <p:spPr>
          <a:xfrm>
            <a:off x="2988469" y="160735"/>
            <a:ext cx="6590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Flavors</a:t>
            </a:r>
          </a:p>
        </p:txBody>
      </p:sp>
      <p:pic>
        <p:nvPicPr>
          <p:cNvPr id="10" name="image22.jpg"/>
          <p:cNvPicPr/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656381" y="1508810"/>
            <a:ext cx="2324100" cy="2419351"/>
          </a:xfrm>
          <a:prstGeom prst="rect">
            <a:avLst/>
          </a:prstGeom>
          <a:ln w="12700">
            <a:round/>
          </a:ln>
        </p:spPr>
      </p:pic>
      <p:pic>
        <p:nvPicPr>
          <p:cNvPr id="11" name="image25.jpg"/>
          <p:cNvPicPr/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4934002" y="1501671"/>
            <a:ext cx="2752810" cy="2200452"/>
          </a:xfrm>
          <a:prstGeom prst="rect">
            <a:avLst/>
          </a:prstGeom>
          <a:ln w="12700">
            <a:round/>
          </a:ln>
        </p:spPr>
      </p:pic>
      <p:pic>
        <p:nvPicPr>
          <p:cNvPr id="12" name="image20.jpg"/>
          <p:cNvPicPr/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7846746" y="1363825"/>
            <a:ext cx="3083207" cy="2774232"/>
          </a:xfrm>
          <a:prstGeom prst="rect">
            <a:avLst/>
          </a:prstGeom>
          <a:ln w="12700">
            <a:round/>
          </a:ln>
        </p:spPr>
      </p:pic>
      <p:pic>
        <p:nvPicPr>
          <p:cNvPr id="13" name="image23.gif"/>
          <p:cNvPicPr/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3676445" y="2965621"/>
            <a:ext cx="4962797" cy="1647650"/>
          </a:xfrm>
          <a:prstGeom prst="rect">
            <a:avLst/>
          </a:prstGeom>
          <a:ln w="12700">
            <a:round/>
          </a:ln>
        </p:spPr>
      </p:pic>
      <p:pic>
        <p:nvPicPr>
          <p:cNvPr id="14" name="image21.jpg"/>
          <p:cNvPicPr/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87307" y="3436386"/>
            <a:ext cx="5563195" cy="3334108"/>
          </a:xfrm>
          <a:prstGeom prst="rect">
            <a:avLst/>
          </a:prstGeom>
          <a:ln w="12700">
            <a:round/>
          </a:ln>
        </p:spPr>
      </p:pic>
      <p:pic>
        <p:nvPicPr>
          <p:cNvPr id="15" name="image24.png"/>
          <p:cNvPicPr/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6800291" y="3858031"/>
            <a:ext cx="3581400" cy="2865120"/>
          </a:xfrm>
          <a:prstGeom prst="rect">
            <a:avLst/>
          </a:prstGeom>
          <a:ln w="12700">
            <a:round/>
          </a:ln>
        </p:spPr>
      </p:pic>
    </p:spTree>
    <p:extLst>
      <p:ext uri="{BB962C8B-B14F-4D97-AF65-F5344CB8AC3E}">
        <p14:creationId xmlns:p14="http://schemas.microsoft.com/office/powerpoint/2010/main" val="114996200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38726"/>
            <a:ext cx="10515600" cy="741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19" b="1" dirty="0" smtClean="0">
                <a:solidFill>
                  <a:srgbClr val="002060"/>
                </a:solidFill>
              </a:rPr>
              <a:t>Cytotoxic Flavors</a:t>
            </a:r>
            <a:endParaRPr lang="en-US" sz="4219" b="1" dirty="0">
              <a:solidFill>
                <a:srgbClr val="002060"/>
              </a:solidFill>
            </a:endParaRPr>
          </a:p>
        </p:txBody>
      </p:sp>
      <p:sp>
        <p:nvSpPr>
          <p:cNvPr id="6" name="Shape 63"/>
          <p:cNvSpPr/>
          <p:nvPr/>
        </p:nvSpPr>
        <p:spPr>
          <a:xfrm>
            <a:off x="0" y="975795"/>
            <a:ext cx="12192000" cy="4128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15884" y="1554480"/>
            <a:ext cx="4456141" cy="4437516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ysClr val="windowText" lastClr="000000"/>
                </a:solidFill>
              </a:rPr>
              <a:t>Cinnamon flavors may contain: </a:t>
            </a:r>
            <a:r>
              <a:rPr lang="en-US" sz="3200" dirty="0" err="1" smtClean="0">
                <a:solidFill>
                  <a:sysClr val="windowText" lastClr="000000"/>
                </a:solidFill>
              </a:rPr>
              <a:t>Cinnamaldehyde</a:t>
            </a:r>
            <a:r>
              <a:rPr lang="en-US" sz="3200" dirty="0" smtClean="0">
                <a:solidFill>
                  <a:sysClr val="windowText" lastClr="000000"/>
                </a:solidFill>
              </a:rPr>
              <a:t>, 2-Methoxycinnamaldehyde</a:t>
            </a:r>
            <a:endParaRPr lang="en-US" sz="3200" b="1" dirty="0" smtClean="0">
              <a:solidFill>
                <a:sysClr val="windowText" lastClr="000000"/>
              </a:solidFill>
            </a:endParaRPr>
          </a:p>
          <a:p>
            <a:endParaRPr lang="en-US" sz="3200" b="1" dirty="0" smtClean="0">
              <a:solidFill>
                <a:sysClr val="windowText" lastClr="000000"/>
              </a:solidFill>
            </a:endParaRPr>
          </a:p>
          <a:p>
            <a:r>
              <a:rPr lang="en-US" sz="3200" b="1" dirty="0" smtClean="0">
                <a:solidFill>
                  <a:sysClr val="windowText" lastClr="000000"/>
                </a:solidFill>
              </a:rPr>
              <a:t>Cherry flavors may contain: </a:t>
            </a:r>
            <a:r>
              <a:rPr lang="en-US" sz="3200" dirty="0" err="1" smtClean="0">
                <a:solidFill>
                  <a:sysClr val="windowText" lastClr="000000"/>
                </a:solidFill>
              </a:rPr>
              <a:t>Benzaldehyde</a:t>
            </a:r>
            <a:endParaRPr lang="en-US" sz="3200" b="1" dirty="0">
              <a:solidFill>
                <a:sysClr val="windowText" lastClr="00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064948" y="1554480"/>
            <a:ext cx="6813302" cy="4437516"/>
            <a:chOff x="5064948" y="1554480"/>
            <a:chExt cx="6813302" cy="443751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4948" y="3444376"/>
              <a:ext cx="3763169" cy="25476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9198" y="1554480"/>
              <a:ext cx="3039052" cy="304800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5"/>
            <a:srcRect t="10412" b="8936"/>
            <a:stretch/>
          </p:blipFill>
          <p:spPr>
            <a:xfrm>
              <a:off x="8839200" y="3627120"/>
              <a:ext cx="3039050" cy="23648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/>
            <a:srcRect t="6602" r="807" b="10896"/>
            <a:stretch/>
          </p:blipFill>
          <p:spPr>
            <a:xfrm>
              <a:off x="5064948" y="1554480"/>
              <a:ext cx="3774252" cy="207264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84390197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9788" y="214313"/>
            <a:ext cx="10515600" cy="741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19" b="1" dirty="0" smtClean="0">
                <a:solidFill>
                  <a:srgbClr val="002060"/>
                </a:solidFill>
              </a:rPr>
              <a:t>Popcorn Lung</a:t>
            </a:r>
            <a:endParaRPr lang="en-US" sz="4219" b="1" dirty="0">
              <a:solidFill>
                <a:srgbClr val="002060"/>
              </a:solidFill>
            </a:endParaRPr>
          </a:p>
        </p:txBody>
      </p:sp>
      <p:sp>
        <p:nvSpPr>
          <p:cNvPr id="6" name="Shape 63"/>
          <p:cNvSpPr/>
          <p:nvPr/>
        </p:nvSpPr>
        <p:spPr>
          <a:xfrm>
            <a:off x="0" y="975795"/>
            <a:ext cx="12192000" cy="4128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250729" y="1512369"/>
            <a:ext cx="1833432" cy="628882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Diacetyl 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77" y="1495699"/>
            <a:ext cx="3705827" cy="28267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7469" y="2137468"/>
            <a:ext cx="3039953" cy="218496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1" name="Group 20"/>
          <p:cNvGrpSpPr/>
          <p:nvPr/>
        </p:nvGrpSpPr>
        <p:grpSpPr>
          <a:xfrm>
            <a:off x="4449213" y="2096052"/>
            <a:ext cx="3615349" cy="4452764"/>
            <a:chOff x="5958159" y="1938528"/>
            <a:chExt cx="3091834" cy="3745078"/>
          </a:xfrm>
        </p:grpSpPr>
        <p:grpSp>
          <p:nvGrpSpPr>
            <p:cNvPr id="19" name="Group 18"/>
            <p:cNvGrpSpPr/>
            <p:nvPr/>
          </p:nvGrpSpPr>
          <p:grpSpPr>
            <a:xfrm>
              <a:off x="5958159" y="1938528"/>
              <a:ext cx="3023119" cy="3188523"/>
              <a:chOff x="5958159" y="1938528"/>
              <a:chExt cx="3023119" cy="3188523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5"/>
              <a:srcRect l="51555" t="14649" r="1215" b="28912"/>
              <a:stretch/>
            </p:blipFill>
            <p:spPr>
              <a:xfrm>
                <a:off x="5958159" y="1938528"/>
                <a:ext cx="3023119" cy="2709424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cxnSp>
            <p:nvCxnSpPr>
              <p:cNvPr id="10" name="Straight Connector 9"/>
              <p:cNvCxnSpPr/>
              <p:nvPr/>
            </p:nvCxnSpPr>
            <p:spPr>
              <a:xfrm>
                <a:off x="6775704" y="4029277"/>
                <a:ext cx="557784" cy="86419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H="1">
                <a:off x="7333489" y="4096512"/>
                <a:ext cx="457199" cy="79695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H="1">
                <a:off x="8398476" y="3402987"/>
                <a:ext cx="296255" cy="1724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/>
            <p:cNvSpPr txBox="1"/>
            <p:nvPr/>
          </p:nvSpPr>
          <p:spPr>
            <a:xfrm>
              <a:off x="6531382" y="5037275"/>
              <a:ext cx="2518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Alveoli &amp; Bronchioles</a:t>
              </a:r>
            </a:p>
            <a:p>
              <a:pPr algn="ctr"/>
              <a:r>
                <a:rPr lang="en-US" b="1" dirty="0" smtClean="0"/>
                <a:t>Experience scarring</a:t>
              </a:r>
              <a:endParaRPr lang="en-US" b="1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95424" y="6410316"/>
            <a:ext cx="3796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Image Credit</a:t>
            </a:r>
            <a:r>
              <a:rPr lang="en-US" sz="1200" smtClean="0"/>
              <a:t>: fileapopcornlunglawsuit.9k.com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00015863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5600" y="4784029"/>
            <a:ext cx="11360800" cy="13692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r>
              <a:rPr lang="en-US" b="1" smtClean="0">
                <a:solidFill>
                  <a:srgbClr val="0C333C"/>
                </a:solidFill>
                <a:latin typeface="+mn-lt"/>
              </a:rPr>
              <a:t>Effects </a:t>
            </a:r>
            <a:r>
              <a:rPr lang="en-US" b="1" dirty="0" smtClean="0">
                <a:solidFill>
                  <a:srgbClr val="0C333C"/>
                </a:solidFill>
                <a:latin typeface="+mn-lt"/>
              </a:rPr>
              <a:t>on Health</a:t>
            </a:r>
            <a:endParaRPr lang="en" b="1" dirty="0">
              <a:solidFill>
                <a:srgbClr val="0C333C"/>
              </a:solidFill>
              <a:latin typeface="+mn-lt"/>
            </a:endParaRPr>
          </a:p>
        </p:txBody>
      </p:sp>
      <p:sp>
        <p:nvSpPr>
          <p:cNvPr id="63" name="Shape 63"/>
          <p:cNvSpPr/>
          <p:nvPr/>
        </p:nvSpPr>
        <p:spPr>
          <a:xfrm>
            <a:off x="0" y="292667"/>
            <a:ext cx="12192000" cy="4128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48"/>
          <a:stretch/>
        </p:blipFill>
        <p:spPr>
          <a:xfrm>
            <a:off x="797637" y="1302039"/>
            <a:ext cx="3601703" cy="30597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361" y="1397266"/>
            <a:ext cx="2869278" cy="28692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390" y="1397266"/>
            <a:ext cx="2869278" cy="286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6990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2" r="48039" b="13726"/>
          <a:stretch/>
        </p:blipFill>
        <p:spPr>
          <a:xfrm>
            <a:off x="1863328" y="1438367"/>
            <a:ext cx="2571750" cy="47148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9" r="10356" b="12745"/>
          <a:stretch/>
        </p:blipFill>
        <p:spPr>
          <a:xfrm>
            <a:off x="7953375" y="1384789"/>
            <a:ext cx="2089548" cy="476845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464102" y="66619"/>
            <a:ext cx="5807502" cy="741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19" b="1"/>
              <a:t>Health Risks to E-cig User</a:t>
            </a:r>
            <a:endParaRPr lang="en-US" sz="4219" b="1" dirty="0"/>
          </a:p>
        </p:txBody>
      </p:sp>
      <p:sp>
        <p:nvSpPr>
          <p:cNvPr id="13" name="Freeform 12"/>
          <p:cNvSpPr/>
          <p:nvPr/>
        </p:nvSpPr>
        <p:spPr>
          <a:xfrm>
            <a:off x="2767688" y="2250281"/>
            <a:ext cx="790620" cy="774822"/>
          </a:xfrm>
          <a:custGeom>
            <a:avLst/>
            <a:gdLst>
              <a:gd name="connsiteX0" fmla="*/ 1664677 w 5650523"/>
              <a:gd name="connsiteY0" fmla="*/ 515816 h 5767754"/>
              <a:gd name="connsiteX1" fmla="*/ 1758461 w 5650523"/>
              <a:gd name="connsiteY1" fmla="*/ 445477 h 5767754"/>
              <a:gd name="connsiteX2" fmla="*/ 1805354 w 5650523"/>
              <a:gd name="connsiteY2" fmla="*/ 375139 h 5767754"/>
              <a:gd name="connsiteX3" fmla="*/ 2274277 w 5650523"/>
              <a:gd name="connsiteY3" fmla="*/ 281354 h 5767754"/>
              <a:gd name="connsiteX4" fmla="*/ 2414954 w 5650523"/>
              <a:gd name="connsiteY4" fmla="*/ 351693 h 5767754"/>
              <a:gd name="connsiteX5" fmla="*/ 2485292 w 5650523"/>
              <a:gd name="connsiteY5" fmla="*/ 398585 h 5767754"/>
              <a:gd name="connsiteX6" fmla="*/ 2532184 w 5650523"/>
              <a:gd name="connsiteY6" fmla="*/ 328247 h 5767754"/>
              <a:gd name="connsiteX7" fmla="*/ 2485292 w 5650523"/>
              <a:gd name="connsiteY7" fmla="*/ 187570 h 5767754"/>
              <a:gd name="connsiteX8" fmla="*/ 2649415 w 5650523"/>
              <a:gd name="connsiteY8" fmla="*/ 46893 h 5767754"/>
              <a:gd name="connsiteX9" fmla="*/ 2719754 w 5650523"/>
              <a:gd name="connsiteY9" fmla="*/ 23447 h 5767754"/>
              <a:gd name="connsiteX10" fmla="*/ 2790092 w 5650523"/>
              <a:gd name="connsiteY10" fmla="*/ 0 h 5767754"/>
              <a:gd name="connsiteX11" fmla="*/ 3094892 w 5650523"/>
              <a:gd name="connsiteY11" fmla="*/ 23447 h 5767754"/>
              <a:gd name="connsiteX12" fmla="*/ 3118338 w 5650523"/>
              <a:gd name="connsiteY12" fmla="*/ 93785 h 5767754"/>
              <a:gd name="connsiteX13" fmla="*/ 3141784 w 5650523"/>
              <a:gd name="connsiteY13" fmla="*/ 187570 h 5767754"/>
              <a:gd name="connsiteX14" fmla="*/ 3188677 w 5650523"/>
              <a:gd name="connsiteY14" fmla="*/ 328247 h 5767754"/>
              <a:gd name="connsiteX15" fmla="*/ 3212123 w 5650523"/>
              <a:gd name="connsiteY15" fmla="*/ 492370 h 5767754"/>
              <a:gd name="connsiteX16" fmla="*/ 3352800 w 5650523"/>
              <a:gd name="connsiteY16" fmla="*/ 328247 h 5767754"/>
              <a:gd name="connsiteX17" fmla="*/ 3493477 w 5650523"/>
              <a:gd name="connsiteY17" fmla="*/ 281354 h 5767754"/>
              <a:gd name="connsiteX18" fmla="*/ 3634154 w 5650523"/>
              <a:gd name="connsiteY18" fmla="*/ 304800 h 5767754"/>
              <a:gd name="connsiteX19" fmla="*/ 3774831 w 5650523"/>
              <a:gd name="connsiteY19" fmla="*/ 351693 h 5767754"/>
              <a:gd name="connsiteX20" fmla="*/ 3985846 w 5650523"/>
              <a:gd name="connsiteY20" fmla="*/ 468923 h 5767754"/>
              <a:gd name="connsiteX21" fmla="*/ 4032738 w 5650523"/>
              <a:gd name="connsiteY21" fmla="*/ 515816 h 5767754"/>
              <a:gd name="connsiteX22" fmla="*/ 4103077 w 5650523"/>
              <a:gd name="connsiteY22" fmla="*/ 539262 h 5767754"/>
              <a:gd name="connsiteX23" fmla="*/ 4173415 w 5650523"/>
              <a:gd name="connsiteY23" fmla="*/ 586154 h 5767754"/>
              <a:gd name="connsiteX24" fmla="*/ 4267200 w 5650523"/>
              <a:gd name="connsiteY24" fmla="*/ 679939 h 5767754"/>
              <a:gd name="connsiteX25" fmla="*/ 4314092 w 5650523"/>
              <a:gd name="connsiteY25" fmla="*/ 750277 h 5767754"/>
              <a:gd name="connsiteX26" fmla="*/ 4407877 w 5650523"/>
              <a:gd name="connsiteY26" fmla="*/ 844062 h 5767754"/>
              <a:gd name="connsiteX27" fmla="*/ 4501661 w 5650523"/>
              <a:gd name="connsiteY27" fmla="*/ 961293 h 5767754"/>
              <a:gd name="connsiteX28" fmla="*/ 4548554 w 5650523"/>
              <a:gd name="connsiteY28" fmla="*/ 1031631 h 5767754"/>
              <a:gd name="connsiteX29" fmla="*/ 4595446 w 5650523"/>
              <a:gd name="connsiteY29" fmla="*/ 1125416 h 5767754"/>
              <a:gd name="connsiteX30" fmla="*/ 4665784 w 5650523"/>
              <a:gd name="connsiteY30" fmla="*/ 1172308 h 5767754"/>
              <a:gd name="connsiteX31" fmla="*/ 4783015 w 5650523"/>
              <a:gd name="connsiteY31" fmla="*/ 1359877 h 5767754"/>
              <a:gd name="connsiteX32" fmla="*/ 4829908 w 5650523"/>
              <a:gd name="connsiteY32" fmla="*/ 1406770 h 5767754"/>
              <a:gd name="connsiteX33" fmla="*/ 4900246 w 5650523"/>
              <a:gd name="connsiteY33" fmla="*/ 1547447 h 5767754"/>
              <a:gd name="connsiteX34" fmla="*/ 4970584 w 5650523"/>
              <a:gd name="connsiteY34" fmla="*/ 1688123 h 5767754"/>
              <a:gd name="connsiteX35" fmla="*/ 5064369 w 5650523"/>
              <a:gd name="connsiteY35" fmla="*/ 1805354 h 5767754"/>
              <a:gd name="connsiteX36" fmla="*/ 5111261 w 5650523"/>
              <a:gd name="connsiteY36" fmla="*/ 1946031 h 5767754"/>
              <a:gd name="connsiteX37" fmla="*/ 5134708 w 5650523"/>
              <a:gd name="connsiteY37" fmla="*/ 2039816 h 5767754"/>
              <a:gd name="connsiteX38" fmla="*/ 5181600 w 5650523"/>
              <a:gd name="connsiteY38" fmla="*/ 2110154 h 5767754"/>
              <a:gd name="connsiteX39" fmla="*/ 5275384 w 5650523"/>
              <a:gd name="connsiteY39" fmla="*/ 2227385 h 5767754"/>
              <a:gd name="connsiteX40" fmla="*/ 5322277 w 5650523"/>
              <a:gd name="connsiteY40" fmla="*/ 2368062 h 5767754"/>
              <a:gd name="connsiteX41" fmla="*/ 5416061 w 5650523"/>
              <a:gd name="connsiteY41" fmla="*/ 2649416 h 5767754"/>
              <a:gd name="connsiteX42" fmla="*/ 5439508 w 5650523"/>
              <a:gd name="connsiteY42" fmla="*/ 2719754 h 5767754"/>
              <a:gd name="connsiteX43" fmla="*/ 5462954 w 5650523"/>
              <a:gd name="connsiteY43" fmla="*/ 2790093 h 5767754"/>
              <a:gd name="connsiteX44" fmla="*/ 5509846 w 5650523"/>
              <a:gd name="connsiteY44" fmla="*/ 2860431 h 5767754"/>
              <a:gd name="connsiteX45" fmla="*/ 5556738 w 5650523"/>
              <a:gd name="connsiteY45" fmla="*/ 3235570 h 5767754"/>
              <a:gd name="connsiteX46" fmla="*/ 5627077 w 5650523"/>
              <a:gd name="connsiteY46" fmla="*/ 3470031 h 5767754"/>
              <a:gd name="connsiteX47" fmla="*/ 5650523 w 5650523"/>
              <a:gd name="connsiteY47" fmla="*/ 3563816 h 5767754"/>
              <a:gd name="connsiteX48" fmla="*/ 5627077 w 5650523"/>
              <a:gd name="connsiteY48" fmla="*/ 4595447 h 5767754"/>
              <a:gd name="connsiteX49" fmla="*/ 5603631 w 5650523"/>
              <a:gd name="connsiteY49" fmla="*/ 4665785 h 5767754"/>
              <a:gd name="connsiteX50" fmla="*/ 5580184 w 5650523"/>
              <a:gd name="connsiteY50" fmla="*/ 5111262 h 5767754"/>
              <a:gd name="connsiteX51" fmla="*/ 5509846 w 5650523"/>
              <a:gd name="connsiteY51" fmla="*/ 5322277 h 5767754"/>
              <a:gd name="connsiteX52" fmla="*/ 5486400 w 5650523"/>
              <a:gd name="connsiteY52" fmla="*/ 5416062 h 5767754"/>
              <a:gd name="connsiteX53" fmla="*/ 5462954 w 5650523"/>
              <a:gd name="connsiteY53" fmla="*/ 5556739 h 5767754"/>
              <a:gd name="connsiteX54" fmla="*/ 5416061 w 5650523"/>
              <a:gd name="connsiteY54" fmla="*/ 5697416 h 5767754"/>
              <a:gd name="connsiteX55" fmla="*/ 5392615 w 5650523"/>
              <a:gd name="connsiteY55" fmla="*/ 5767754 h 5767754"/>
              <a:gd name="connsiteX56" fmla="*/ 5251938 w 5650523"/>
              <a:gd name="connsiteY56" fmla="*/ 5744308 h 5767754"/>
              <a:gd name="connsiteX57" fmla="*/ 5111261 w 5650523"/>
              <a:gd name="connsiteY57" fmla="*/ 5697416 h 5767754"/>
              <a:gd name="connsiteX58" fmla="*/ 4923692 w 5650523"/>
              <a:gd name="connsiteY58" fmla="*/ 5603631 h 5767754"/>
              <a:gd name="connsiteX59" fmla="*/ 4853354 w 5650523"/>
              <a:gd name="connsiteY59" fmla="*/ 5580185 h 5767754"/>
              <a:gd name="connsiteX60" fmla="*/ 4783015 w 5650523"/>
              <a:gd name="connsiteY60" fmla="*/ 5556739 h 5767754"/>
              <a:gd name="connsiteX61" fmla="*/ 4642338 w 5650523"/>
              <a:gd name="connsiteY61" fmla="*/ 5462954 h 5767754"/>
              <a:gd name="connsiteX62" fmla="*/ 4572000 w 5650523"/>
              <a:gd name="connsiteY62" fmla="*/ 5439508 h 5767754"/>
              <a:gd name="connsiteX63" fmla="*/ 4501661 w 5650523"/>
              <a:gd name="connsiteY63" fmla="*/ 5392616 h 5767754"/>
              <a:gd name="connsiteX64" fmla="*/ 4314092 w 5650523"/>
              <a:gd name="connsiteY64" fmla="*/ 5345723 h 5767754"/>
              <a:gd name="connsiteX65" fmla="*/ 4243754 w 5650523"/>
              <a:gd name="connsiteY65" fmla="*/ 5322277 h 5767754"/>
              <a:gd name="connsiteX66" fmla="*/ 4126523 w 5650523"/>
              <a:gd name="connsiteY66" fmla="*/ 5228493 h 5767754"/>
              <a:gd name="connsiteX67" fmla="*/ 4009292 w 5650523"/>
              <a:gd name="connsiteY67" fmla="*/ 5205047 h 5767754"/>
              <a:gd name="connsiteX68" fmla="*/ 3868615 w 5650523"/>
              <a:gd name="connsiteY68" fmla="*/ 5158154 h 5767754"/>
              <a:gd name="connsiteX69" fmla="*/ 3798277 w 5650523"/>
              <a:gd name="connsiteY69" fmla="*/ 5134708 h 5767754"/>
              <a:gd name="connsiteX70" fmla="*/ 3704492 w 5650523"/>
              <a:gd name="connsiteY70" fmla="*/ 5040923 h 5767754"/>
              <a:gd name="connsiteX71" fmla="*/ 3657600 w 5650523"/>
              <a:gd name="connsiteY71" fmla="*/ 4970585 h 5767754"/>
              <a:gd name="connsiteX72" fmla="*/ 3516923 w 5650523"/>
              <a:gd name="connsiteY72" fmla="*/ 4923693 h 5767754"/>
              <a:gd name="connsiteX73" fmla="*/ 3446584 w 5650523"/>
              <a:gd name="connsiteY73" fmla="*/ 4900247 h 5767754"/>
              <a:gd name="connsiteX74" fmla="*/ 3376246 w 5650523"/>
              <a:gd name="connsiteY74" fmla="*/ 4853354 h 5767754"/>
              <a:gd name="connsiteX75" fmla="*/ 3235569 w 5650523"/>
              <a:gd name="connsiteY75" fmla="*/ 4783016 h 5767754"/>
              <a:gd name="connsiteX76" fmla="*/ 3141784 w 5650523"/>
              <a:gd name="connsiteY76" fmla="*/ 4689231 h 5767754"/>
              <a:gd name="connsiteX77" fmla="*/ 3094892 w 5650523"/>
              <a:gd name="connsiteY77" fmla="*/ 4525108 h 5767754"/>
              <a:gd name="connsiteX78" fmla="*/ 3048000 w 5650523"/>
              <a:gd name="connsiteY78" fmla="*/ 4454770 h 5767754"/>
              <a:gd name="connsiteX79" fmla="*/ 3001108 w 5650523"/>
              <a:gd name="connsiteY79" fmla="*/ 4314093 h 5767754"/>
              <a:gd name="connsiteX80" fmla="*/ 2977661 w 5650523"/>
              <a:gd name="connsiteY80" fmla="*/ 4243754 h 5767754"/>
              <a:gd name="connsiteX81" fmla="*/ 2930769 w 5650523"/>
              <a:gd name="connsiteY81" fmla="*/ 4173416 h 5767754"/>
              <a:gd name="connsiteX82" fmla="*/ 2907323 w 5650523"/>
              <a:gd name="connsiteY82" fmla="*/ 4079631 h 5767754"/>
              <a:gd name="connsiteX83" fmla="*/ 2860431 w 5650523"/>
              <a:gd name="connsiteY83" fmla="*/ 3938954 h 5767754"/>
              <a:gd name="connsiteX84" fmla="*/ 2813538 w 5650523"/>
              <a:gd name="connsiteY84" fmla="*/ 3774831 h 5767754"/>
              <a:gd name="connsiteX85" fmla="*/ 2766646 w 5650523"/>
              <a:gd name="connsiteY85" fmla="*/ 4009293 h 5767754"/>
              <a:gd name="connsiteX86" fmla="*/ 2696308 w 5650523"/>
              <a:gd name="connsiteY86" fmla="*/ 4243754 h 5767754"/>
              <a:gd name="connsiteX87" fmla="*/ 2672861 w 5650523"/>
              <a:gd name="connsiteY87" fmla="*/ 4314093 h 5767754"/>
              <a:gd name="connsiteX88" fmla="*/ 2579077 w 5650523"/>
              <a:gd name="connsiteY88" fmla="*/ 4454770 h 5767754"/>
              <a:gd name="connsiteX89" fmla="*/ 2508738 w 5650523"/>
              <a:gd name="connsiteY89" fmla="*/ 4572000 h 5767754"/>
              <a:gd name="connsiteX90" fmla="*/ 2414954 w 5650523"/>
              <a:gd name="connsiteY90" fmla="*/ 4689231 h 5767754"/>
              <a:gd name="connsiteX91" fmla="*/ 2391508 w 5650523"/>
              <a:gd name="connsiteY91" fmla="*/ 4759570 h 5767754"/>
              <a:gd name="connsiteX92" fmla="*/ 2274277 w 5650523"/>
              <a:gd name="connsiteY92" fmla="*/ 4853354 h 5767754"/>
              <a:gd name="connsiteX93" fmla="*/ 2157046 w 5650523"/>
              <a:gd name="connsiteY93" fmla="*/ 4947139 h 5767754"/>
              <a:gd name="connsiteX94" fmla="*/ 2016369 w 5650523"/>
              <a:gd name="connsiteY94" fmla="*/ 4994031 h 5767754"/>
              <a:gd name="connsiteX95" fmla="*/ 1946031 w 5650523"/>
              <a:gd name="connsiteY95" fmla="*/ 5017477 h 5767754"/>
              <a:gd name="connsiteX96" fmla="*/ 1735015 w 5650523"/>
              <a:gd name="connsiteY96" fmla="*/ 5111262 h 5767754"/>
              <a:gd name="connsiteX97" fmla="*/ 1524000 w 5650523"/>
              <a:gd name="connsiteY97" fmla="*/ 5181600 h 5767754"/>
              <a:gd name="connsiteX98" fmla="*/ 1453661 w 5650523"/>
              <a:gd name="connsiteY98" fmla="*/ 5205047 h 5767754"/>
              <a:gd name="connsiteX99" fmla="*/ 1359877 w 5650523"/>
              <a:gd name="connsiteY99" fmla="*/ 5228493 h 5767754"/>
              <a:gd name="connsiteX100" fmla="*/ 1219200 w 5650523"/>
              <a:gd name="connsiteY100" fmla="*/ 5275385 h 5767754"/>
              <a:gd name="connsiteX101" fmla="*/ 1078523 w 5650523"/>
              <a:gd name="connsiteY101" fmla="*/ 5322277 h 5767754"/>
              <a:gd name="connsiteX102" fmla="*/ 937846 w 5650523"/>
              <a:gd name="connsiteY102" fmla="*/ 5369170 h 5767754"/>
              <a:gd name="connsiteX103" fmla="*/ 797169 w 5650523"/>
              <a:gd name="connsiteY103" fmla="*/ 5439508 h 5767754"/>
              <a:gd name="connsiteX104" fmla="*/ 656492 w 5650523"/>
              <a:gd name="connsiteY104" fmla="*/ 5533293 h 5767754"/>
              <a:gd name="connsiteX105" fmla="*/ 586154 w 5650523"/>
              <a:gd name="connsiteY105" fmla="*/ 5580185 h 5767754"/>
              <a:gd name="connsiteX106" fmla="*/ 445477 w 5650523"/>
              <a:gd name="connsiteY106" fmla="*/ 5627077 h 5767754"/>
              <a:gd name="connsiteX107" fmla="*/ 375138 w 5650523"/>
              <a:gd name="connsiteY107" fmla="*/ 5650523 h 5767754"/>
              <a:gd name="connsiteX108" fmla="*/ 164123 w 5650523"/>
              <a:gd name="connsiteY108" fmla="*/ 5627077 h 5767754"/>
              <a:gd name="connsiteX109" fmla="*/ 140677 w 5650523"/>
              <a:gd name="connsiteY109" fmla="*/ 5556739 h 5767754"/>
              <a:gd name="connsiteX110" fmla="*/ 93784 w 5650523"/>
              <a:gd name="connsiteY110" fmla="*/ 5509847 h 5767754"/>
              <a:gd name="connsiteX111" fmla="*/ 46892 w 5650523"/>
              <a:gd name="connsiteY111" fmla="*/ 5369170 h 5767754"/>
              <a:gd name="connsiteX112" fmla="*/ 0 w 5650523"/>
              <a:gd name="connsiteY112" fmla="*/ 4548554 h 5767754"/>
              <a:gd name="connsiteX113" fmla="*/ 23446 w 5650523"/>
              <a:gd name="connsiteY113" fmla="*/ 3446585 h 5767754"/>
              <a:gd name="connsiteX114" fmla="*/ 46892 w 5650523"/>
              <a:gd name="connsiteY114" fmla="*/ 3376247 h 5767754"/>
              <a:gd name="connsiteX115" fmla="*/ 140677 w 5650523"/>
              <a:gd name="connsiteY115" fmla="*/ 3282462 h 5767754"/>
              <a:gd name="connsiteX116" fmla="*/ 187569 w 5650523"/>
              <a:gd name="connsiteY116" fmla="*/ 3141785 h 5767754"/>
              <a:gd name="connsiteX117" fmla="*/ 211015 w 5650523"/>
              <a:gd name="connsiteY117" fmla="*/ 3071447 h 5767754"/>
              <a:gd name="connsiteX118" fmla="*/ 234461 w 5650523"/>
              <a:gd name="connsiteY118" fmla="*/ 2930770 h 5767754"/>
              <a:gd name="connsiteX119" fmla="*/ 257908 w 5650523"/>
              <a:gd name="connsiteY119" fmla="*/ 2860431 h 5767754"/>
              <a:gd name="connsiteX120" fmla="*/ 281354 w 5650523"/>
              <a:gd name="connsiteY120" fmla="*/ 2743200 h 5767754"/>
              <a:gd name="connsiteX121" fmla="*/ 328246 w 5650523"/>
              <a:gd name="connsiteY121" fmla="*/ 2602523 h 5767754"/>
              <a:gd name="connsiteX122" fmla="*/ 351692 w 5650523"/>
              <a:gd name="connsiteY122" fmla="*/ 2532185 h 5767754"/>
              <a:gd name="connsiteX123" fmla="*/ 398584 w 5650523"/>
              <a:gd name="connsiteY123" fmla="*/ 2297723 h 5767754"/>
              <a:gd name="connsiteX124" fmla="*/ 445477 w 5650523"/>
              <a:gd name="connsiteY124" fmla="*/ 2157047 h 5767754"/>
              <a:gd name="connsiteX125" fmla="*/ 492369 w 5650523"/>
              <a:gd name="connsiteY125" fmla="*/ 2110154 h 5767754"/>
              <a:gd name="connsiteX126" fmla="*/ 515815 w 5650523"/>
              <a:gd name="connsiteY126" fmla="*/ 2039816 h 5767754"/>
              <a:gd name="connsiteX127" fmla="*/ 609600 w 5650523"/>
              <a:gd name="connsiteY127" fmla="*/ 1875693 h 5767754"/>
              <a:gd name="connsiteX128" fmla="*/ 656492 w 5650523"/>
              <a:gd name="connsiteY128" fmla="*/ 1735016 h 5767754"/>
              <a:gd name="connsiteX129" fmla="*/ 726831 w 5650523"/>
              <a:gd name="connsiteY129" fmla="*/ 1453662 h 5767754"/>
              <a:gd name="connsiteX130" fmla="*/ 844061 w 5650523"/>
              <a:gd name="connsiteY130" fmla="*/ 1312985 h 5767754"/>
              <a:gd name="connsiteX131" fmla="*/ 890954 w 5650523"/>
              <a:gd name="connsiteY131" fmla="*/ 1242647 h 5767754"/>
              <a:gd name="connsiteX132" fmla="*/ 937846 w 5650523"/>
              <a:gd name="connsiteY132" fmla="*/ 1195754 h 5767754"/>
              <a:gd name="connsiteX133" fmla="*/ 1031631 w 5650523"/>
              <a:gd name="connsiteY133" fmla="*/ 1078523 h 5767754"/>
              <a:gd name="connsiteX134" fmla="*/ 1125415 w 5650523"/>
              <a:gd name="connsiteY134" fmla="*/ 961293 h 5767754"/>
              <a:gd name="connsiteX135" fmla="*/ 1148861 w 5650523"/>
              <a:gd name="connsiteY135" fmla="*/ 890954 h 5767754"/>
              <a:gd name="connsiteX136" fmla="*/ 1242646 w 5650523"/>
              <a:gd name="connsiteY136" fmla="*/ 773723 h 5767754"/>
              <a:gd name="connsiteX137" fmla="*/ 1383323 w 5650523"/>
              <a:gd name="connsiteY137" fmla="*/ 609600 h 5767754"/>
              <a:gd name="connsiteX138" fmla="*/ 1453661 w 5650523"/>
              <a:gd name="connsiteY138" fmla="*/ 586154 h 5767754"/>
              <a:gd name="connsiteX139" fmla="*/ 1570892 w 5650523"/>
              <a:gd name="connsiteY139" fmla="*/ 515816 h 5767754"/>
              <a:gd name="connsiteX140" fmla="*/ 1617784 w 5650523"/>
              <a:gd name="connsiteY140" fmla="*/ 468923 h 5767754"/>
              <a:gd name="connsiteX141" fmla="*/ 1711569 w 5650523"/>
              <a:gd name="connsiteY141" fmla="*/ 445477 h 5767754"/>
              <a:gd name="connsiteX142" fmla="*/ 1781908 w 5650523"/>
              <a:gd name="connsiteY142" fmla="*/ 422031 h 5767754"/>
              <a:gd name="connsiteX143" fmla="*/ 1828800 w 5650523"/>
              <a:gd name="connsiteY143" fmla="*/ 492370 h 5767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5650523" h="5767754">
                <a:moveTo>
                  <a:pt x="1664677" y="515816"/>
                </a:moveTo>
                <a:cubicBezTo>
                  <a:pt x="1695938" y="492370"/>
                  <a:pt x="1730829" y="473109"/>
                  <a:pt x="1758461" y="445477"/>
                </a:cubicBezTo>
                <a:cubicBezTo>
                  <a:pt x="1778386" y="425552"/>
                  <a:pt x="1778502" y="383683"/>
                  <a:pt x="1805354" y="375139"/>
                </a:cubicBezTo>
                <a:cubicBezTo>
                  <a:pt x="1957253" y="326807"/>
                  <a:pt x="2117969" y="312616"/>
                  <a:pt x="2274277" y="281354"/>
                </a:cubicBezTo>
                <a:cubicBezTo>
                  <a:pt x="2368656" y="375735"/>
                  <a:pt x="2263716" y="286877"/>
                  <a:pt x="2414954" y="351693"/>
                </a:cubicBezTo>
                <a:cubicBezTo>
                  <a:pt x="2440854" y="362793"/>
                  <a:pt x="2461846" y="382954"/>
                  <a:pt x="2485292" y="398585"/>
                </a:cubicBezTo>
                <a:cubicBezTo>
                  <a:pt x="2500923" y="375139"/>
                  <a:pt x="2532184" y="356426"/>
                  <a:pt x="2532184" y="328247"/>
                </a:cubicBezTo>
                <a:cubicBezTo>
                  <a:pt x="2532184" y="278818"/>
                  <a:pt x="2485292" y="187570"/>
                  <a:pt x="2485292" y="187570"/>
                </a:cubicBezTo>
                <a:cubicBezTo>
                  <a:pt x="2520726" y="45832"/>
                  <a:pt x="2478168" y="103975"/>
                  <a:pt x="2649415" y="46893"/>
                </a:cubicBezTo>
                <a:lnTo>
                  <a:pt x="2719754" y="23447"/>
                </a:lnTo>
                <a:lnTo>
                  <a:pt x="2790092" y="0"/>
                </a:lnTo>
                <a:cubicBezTo>
                  <a:pt x="2891692" y="7816"/>
                  <a:pt x="2996913" y="-4547"/>
                  <a:pt x="3094892" y="23447"/>
                </a:cubicBezTo>
                <a:cubicBezTo>
                  <a:pt x="3118655" y="30237"/>
                  <a:pt x="3111549" y="70022"/>
                  <a:pt x="3118338" y="93785"/>
                </a:cubicBezTo>
                <a:cubicBezTo>
                  <a:pt x="3127191" y="124769"/>
                  <a:pt x="3132525" y="156705"/>
                  <a:pt x="3141784" y="187570"/>
                </a:cubicBezTo>
                <a:cubicBezTo>
                  <a:pt x="3155987" y="234914"/>
                  <a:pt x="3188677" y="328247"/>
                  <a:pt x="3188677" y="328247"/>
                </a:cubicBezTo>
                <a:cubicBezTo>
                  <a:pt x="3196492" y="382955"/>
                  <a:pt x="3164735" y="463938"/>
                  <a:pt x="3212123" y="492370"/>
                </a:cubicBezTo>
                <a:cubicBezTo>
                  <a:pt x="3257348" y="519505"/>
                  <a:pt x="3325035" y="345600"/>
                  <a:pt x="3352800" y="328247"/>
                </a:cubicBezTo>
                <a:cubicBezTo>
                  <a:pt x="3394716" y="302050"/>
                  <a:pt x="3493477" y="281354"/>
                  <a:pt x="3493477" y="281354"/>
                </a:cubicBezTo>
                <a:cubicBezTo>
                  <a:pt x="3540369" y="289169"/>
                  <a:pt x="3588034" y="293270"/>
                  <a:pt x="3634154" y="304800"/>
                </a:cubicBezTo>
                <a:cubicBezTo>
                  <a:pt x="3682107" y="316788"/>
                  <a:pt x="3774831" y="351693"/>
                  <a:pt x="3774831" y="351693"/>
                </a:cubicBezTo>
                <a:cubicBezTo>
                  <a:pt x="3936072" y="459186"/>
                  <a:pt x="3862043" y="427655"/>
                  <a:pt x="3985846" y="468923"/>
                </a:cubicBezTo>
                <a:cubicBezTo>
                  <a:pt x="4001477" y="484554"/>
                  <a:pt x="4013783" y="504443"/>
                  <a:pt x="4032738" y="515816"/>
                </a:cubicBezTo>
                <a:cubicBezTo>
                  <a:pt x="4053931" y="528532"/>
                  <a:pt x="4080972" y="528209"/>
                  <a:pt x="4103077" y="539262"/>
                </a:cubicBezTo>
                <a:cubicBezTo>
                  <a:pt x="4128281" y="551864"/>
                  <a:pt x="4149969" y="570523"/>
                  <a:pt x="4173415" y="586154"/>
                </a:cubicBezTo>
                <a:cubicBezTo>
                  <a:pt x="4224570" y="739620"/>
                  <a:pt x="4153521" y="588997"/>
                  <a:pt x="4267200" y="679939"/>
                </a:cubicBezTo>
                <a:cubicBezTo>
                  <a:pt x="4289204" y="697542"/>
                  <a:pt x="4295754" y="728882"/>
                  <a:pt x="4314092" y="750277"/>
                </a:cubicBezTo>
                <a:cubicBezTo>
                  <a:pt x="4342864" y="783844"/>
                  <a:pt x="4383353" y="807276"/>
                  <a:pt x="4407877" y="844062"/>
                </a:cubicBezTo>
                <a:cubicBezTo>
                  <a:pt x="4552196" y="1060541"/>
                  <a:pt x="4368034" y="794260"/>
                  <a:pt x="4501661" y="961293"/>
                </a:cubicBezTo>
                <a:cubicBezTo>
                  <a:pt x="4519264" y="983297"/>
                  <a:pt x="4534573" y="1007165"/>
                  <a:pt x="4548554" y="1031631"/>
                </a:cubicBezTo>
                <a:cubicBezTo>
                  <a:pt x="4565895" y="1061977"/>
                  <a:pt x="4573071" y="1098565"/>
                  <a:pt x="4595446" y="1125416"/>
                </a:cubicBezTo>
                <a:cubicBezTo>
                  <a:pt x="4613485" y="1147063"/>
                  <a:pt x="4642338" y="1156677"/>
                  <a:pt x="4665784" y="1172308"/>
                </a:cubicBezTo>
                <a:cubicBezTo>
                  <a:pt x="4733438" y="1375268"/>
                  <a:pt x="4664794" y="1265300"/>
                  <a:pt x="4783015" y="1359877"/>
                </a:cubicBezTo>
                <a:cubicBezTo>
                  <a:pt x="4800277" y="1373686"/>
                  <a:pt x="4814277" y="1391139"/>
                  <a:pt x="4829908" y="1406770"/>
                </a:cubicBezTo>
                <a:cubicBezTo>
                  <a:pt x="4888840" y="1583566"/>
                  <a:pt x="4809345" y="1365643"/>
                  <a:pt x="4900246" y="1547447"/>
                </a:cubicBezTo>
                <a:cubicBezTo>
                  <a:pt x="4958027" y="1663010"/>
                  <a:pt x="4880995" y="1576137"/>
                  <a:pt x="4970584" y="1688123"/>
                </a:cubicBezTo>
                <a:cubicBezTo>
                  <a:pt x="5104219" y="1855167"/>
                  <a:pt x="4920042" y="1588863"/>
                  <a:pt x="5064369" y="1805354"/>
                </a:cubicBezTo>
                <a:cubicBezTo>
                  <a:pt x="5080000" y="1852246"/>
                  <a:pt x="5099272" y="1898078"/>
                  <a:pt x="5111261" y="1946031"/>
                </a:cubicBezTo>
                <a:cubicBezTo>
                  <a:pt x="5119077" y="1977293"/>
                  <a:pt x="5122014" y="2010198"/>
                  <a:pt x="5134708" y="2039816"/>
                </a:cubicBezTo>
                <a:cubicBezTo>
                  <a:pt x="5145808" y="2065716"/>
                  <a:pt x="5165969" y="2086708"/>
                  <a:pt x="5181600" y="2110154"/>
                </a:cubicBezTo>
                <a:cubicBezTo>
                  <a:pt x="5267106" y="2366676"/>
                  <a:pt x="5123883" y="1984985"/>
                  <a:pt x="5275384" y="2227385"/>
                </a:cubicBezTo>
                <a:cubicBezTo>
                  <a:pt x="5301581" y="2269301"/>
                  <a:pt x="5306646" y="2321170"/>
                  <a:pt x="5322277" y="2368062"/>
                </a:cubicBezTo>
                <a:lnTo>
                  <a:pt x="5416061" y="2649416"/>
                </a:lnTo>
                <a:lnTo>
                  <a:pt x="5439508" y="2719754"/>
                </a:lnTo>
                <a:cubicBezTo>
                  <a:pt x="5447324" y="2743200"/>
                  <a:pt x="5449245" y="2769529"/>
                  <a:pt x="5462954" y="2790093"/>
                </a:cubicBezTo>
                <a:lnTo>
                  <a:pt x="5509846" y="2860431"/>
                </a:lnTo>
                <a:cubicBezTo>
                  <a:pt x="5565061" y="3081294"/>
                  <a:pt x="5504494" y="2817613"/>
                  <a:pt x="5556738" y="3235570"/>
                </a:cubicBezTo>
                <a:cubicBezTo>
                  <a:pt x="5566042" y="3310000"/>
                  <a:pt x="5610077" y="3402029"/>
                  <a:pt x="5627077" y="3470031"/>
                </a:cubicBezTo>
                <a:lnTo>
                  <a:pt x="5650523" y="3563816"/>
                </a:lnTo>
                <a:cubicBezTo>
                  <a:pt x="5642708" y="3907693"/>
                  <a:pt x="5641701" y="4251792"/>
                  <a:pt x="5627077" y="4595447"/>
                </a:cubicBezTo>
                <a:cubicBezTo>
                  <a:pt x="5626026" y="4620139"/>
                  <a:pt x="5605869" y="4641172"/>
                  <a:pt x="5603631" y="4665785"/>
                </a:cubicBezTo>
                <a:cubicBezTo>
                  <a:pt x="5590168" y="4813872"/>
                  <a:pt x="5597901" y="4963623"/>
                  <a:pt x="5580184" y="5111262"/>
                </a:cubicBezTo>
                <a:cubicBezTo>
                  <a:pt x="5574773" y="5156357"/>
                  <a:pt x="5524275" y="5264560"/>
                  <a:pt x="5509846" y="5322277"/>
                </a:cubicBezTo>
                <a:cubicBezTo>
                  <a:pt x="5502031" y="5353539"/>
                  <a:pt x="5492720" y="5384464"/>
                  <a:pt x="5486400" y="5416062"/>
                </a:cubicBezTo>
                <a:cubicBezTo>
                  <a:pt x="5477077" y="5462678"/>
                  <a:pt x="5474484" y="5510619"/>
                  <a:pt x="5462954" y="5556739"/>
                </a:cubicBezTo>
                <a:cubicBezTo>
                  <a:pt x="5450966" y="5604692"/>
                  <a:pt x="5431692" y="5650524"/>
                  <a:pt x="5416061" y="5697416"/>
                </a:cubicBezTo>
                <a:lnTo>
                  <a:pt x="5392615" y="5767754"/>
                </a:lnTo>
                <a:cubicBezTo>
                  <a:pt x="5345723" y="5759939"/>
                  <a:pt x="5298058" y="5755838"/>
                  <a:pt x="5251938" y="5744308"/>
                </a:cubicBezTo>
                <a:cubicBezTo>
                  <a:pt x="5203985" y="5732320"/>
                  <a:pt x="5111261" y="5697416"/>
                  <a:pt x="5111261" y="5697416"/>
                </a:cubicBezTo>
                <a:cubicBezTo>
                  <a:pt x="5029418" y="5615571"/>
                  <a:pt x="5085340" y="5657513"/>
                  <a:pt x="4923692" y="5603631"/>
                </a:cubicBezTo>
                <a:lnTo>
                  <a:pt x="4853354" y="5580185"/>
                </a:lnTo>
                <a:lnTo>
                  <a:pt x="4783015" y="5556739"/>
                </a:lnTo>
                <a:cubicBezTo>
                  <a:pt x="4736123" y="5525477"/>
                  <a:pt x="4695804" y="5480776"/>
                  <a:pt x="4642338" y="5462954"/>
                </a:cubicBezTo>
                <a:cubicBezTo>
                  <a:pt x="4618892" y="5455139"/>
                  <a:pt x="4594105" y="5450560"/>
                  <a:pt x="4572000" y="5439508"/>
                </a:cubicBezTo>
                <a:cubicBezTo>
                  <a:pt x="4546796" y="5426906"/>
                  <a:pt x="4526865" y="5405218"/>
                  <a:pt x="4501661" y="5392616"/>
                </a:cubicBezTo>
                <a:cubicBezTo>
                  <a:pt x="4448068" y="5365820"/>
                  <a:pt x="4367596" y="5359099"/>
                  <a:pt x="4314092" y="5345723"/>
                </a:cubicBezTo>
                <a:cubicBezTo>
                  <a:pt x="4290116" y="5339729"/>
                  <a:pt x="4267200" y="5330092"/>
                  <a:pt x="4243754" y="5322277"/>
                </a:cubicBezTo>
                <a:cubicBezTo>
                  <a:pt x="4209420" y="5287944"/>
                  <a:pt x="4173845" y="5246238"/>
                  <a:pt x="4126523" y="5228493"/>
                </a:cubicBezTo>
                <a:cubicBezTo>
                  <a:pt x="4089209" y="5214500"/>
                  <a:pt x="4047739" y="5215533"/>
                  <a:pt x="4009292" y="5205047"/>
                </a:cubicBezTo>
                <a:cubicBezTo>
                  <a:pt x="3961605" y="5192041"/>
                  <a:pt x="3915507" y="5173785"/>
                  <a:pt x="3868615" y="5158154"/>
                </a:cubicBezTo>
                <a:lnTo>
                  <a:pt x="3798277" y="5134708"/>
                </a:lnTo>
                <a:cubicBezTo>
                  <a:pt x="3767015" y="5103446"/>
                  <a:pt x="3729016" y="5077709"/>
                  <a:pt x="3704492" y="5040923"/>
                </a:cubicBezTo>
                <a:cubicBezTo>
                  <a:pt x="3688861" y="5017477"/>
                  <a:pt x="3681495" y="4985520"/>
                  <a:pt x="3657600" y="4970585"/>
                </a:cubicBezTo>
                <a:cubicBezTo>
                  <a:pt x="3615684" y="4944388"/>
                  <a:pt x="3563815" y="4939324"/>
                  <a:pt x="3516923" y="4923693"/>
                </a:cubicBezTo>
                <a:lnTo>
                  <a:pt x="3446584" y="4900247"/>
                </a:lnTo>
                <a:cubicBezTo>
                  <a:pt x="3423138" y="4884616"/>
                  <a:pt x="3401450" y="4865956"/>
                  <a:pt x="3376246" y="4853354"/>
                </a:cubicBezTo>
                <a:cubicBezTo>
                  <a:pt x="3276395" y="4803428"/>
                  <a:pt x="3329641" y="4863649"/>
                  <a:pt x="3235569" y="4783016"/>
                </a:cubicBezTo>
                <a:cubicBezTo>
                  <a:pt x="3202002" y="4754244"/>
                  <a:pt x="3141784" y="4689231"/>
                  <a:pt x="3141784" y="4689231"/>
                </a:cubicBezTo>
                <a:cubicBezTo>
                  <a:pt x="3134272" y="4659184"/>
                  <a:pt x="3111709" y="4558743"/>
                  <a:pt x="3094892" y="4525108"/>
                </a:cubicBezTo>
                <a:cubicBezTo>
                  <a:pt x="3082290" y="4499904"/>
                  <a:pt x="3063631" y="4478216"/>
                  <a:pt x="3048000" y="4454770"/>
                </a:cubicBezTo>
                <a:lnTo>
                  <a:pt x="3001108" y="4314093"/>
                </a:lnTo>
                <a:cubicBezTo>
                  <a:pt x="2993292" y="4290647"/>
                  <a:pt x="2991370" y="4264318"/>
                  <a:pt x="2977661" y="4243754"/>
                </a:cubicBezTo>
                <a:lnTo>
                  <a:pt x="2930769" y="4173416"/>
                </a:lnTo>
                <a:cubicBezTo>
                  <a:pt x="2922954" y="4142154"/>
                  <a:pt x="2916582" y="4110496"/>
                  <a:pt x="2907323" y="4079631"/>
                </a:cubicBezTo>
                <a:cubicBezTo>
                  <a:pt x="2893120" y="4032287"/>
                  <a:pt x="2872420" y="3986907"/>
                  <a:pt x="2860431" y="3938954"/>
                </a:cubicBezTo>
                <a:cubicBezTo>
                  <a:pt x="2830990" y="3821193"/>
                  <a:pt x="2847174" y="3875740"/>
                  <a:pt x="2813538" y="3774831"/>
                </a:cubicBezTo>
                <a:cubicBezTo>
                  <a:pt x="2765387" y="3919285"/>
                  <a:pt x="2809752" y="3772208"/>
                  <a:pt x="2766646" y="4009293"/>
                </a:cubicBezTo>
                <a:cubicBezTo>
                  <a:pt x="2752473" y="4087246"/>
                  <a:pt x="2720777" y="4170348"/>
                  <a:pt x="2696308" y="4243754"/>
                </a:cubicBezTo>
                <a:cubicBezTo>
                  <a:pt x="2688492" y="4267200"/>
                  <a:pt x="2686570" y="4293529"/>
                  <a:pt x="2672861" y="4314093"/>
                </a:cubicBezTo>
                <a:cubicBezTo>
                  <a:pt x="2641600" y="4360985"/>
                  <a:pt x="2596899" y="4401305"/>
                  <a:pt x="2579077" y="4454770"/>
                </a:cubicBezTo>
                <a:cubicBezTo>
                  <a:pt x="2548641" y="4546079"/>
                  <a:pt x="2573107" y="4507633"/>
                  <a:pt x="2508738" y="4572000"/>
                </a:cubicBezTo>
                <a:cubicBezTo>
                  <a:pt x="2449806" y="4748800"/>
                  <a:pt x="2536156" y="4537727"/>
                  <a:pt x="2414954" y="4689231"/>
                </a:cubicBezTo>
                <a:cubicBezTo>
                  <a:pt x="2399515" y="4708530"/>
                  <a:pt x="2404224" y="4738377"/>
                  <a:pt x="2391508" y="4759570"/>
                </a:cubicBezTo>
                <a:cubicBezTo>
                  <a:pt x="2365381" y="4803115"/>
                  <a:pt x="2311137" y="4823866"/>
                  <a:pt x="2274277" y="4853354"/>
                </a:cubicBezTo>
                <a:cubicBezTo>
                  <a:pt x="2213379" y="4902073"/>
                  <a:pt x="2238230" y="4911057"/>
                  <a:pt x="2157046" y="4947139"/>
                </a:cubicBezTo>
                <a:cubicBezTo>
                  <a:pt x="2111877" y="4967214"/>
                  <a:pt x="2063261" y="4978400"/>
                  <a:pt x="2016369" y="4994031"/>
                </a:cubicBezTo>
                <a:lnTo>
                  <a:pt x="1946031" y="5017477"/>
                </a:lnTo>
                <a:cubicBezTo>
                  <a:pt x="1834565" y="5091788"/>
                  <a:pt x="1902425" y="5055459"/>
                  <a:pt x="1735015" y="5111262"/>
                </a:cubicBezTo>
                <a:lnTo>
                  <a:pt x="1524000" y="5181600"/>
                </a:lnTo>
                <a:cubicBezTo>
                  <a:pt x="1500554" y="5189416"/>
                  <a:pt x="1477638" y="5199053"/>
                  <a:pt x="1453661" y="5205047"/>
                </a:cubicBezTo>
                <a:cubicBezTo>
                  <a:pt x="1422400" y="5212862"/>
                  <a:pt x="1390741" y="5219234"/>
                  <a:pt x="1359877" y="5228493"/>
                </a:cubicBezTo>
                <a:cubicBezTo>
                  <a:pt x="1312533" y="5242696"/>
                  <a:pt x="1266092" y="5259754"/>
                  <a:pt x="1219200" y="5275385"/>
                </a:cubicBezTo>
                <a:lnTo>
                  <a:pt x="1078523" y="5322277"/>
                </a:lnTo>
                <a:cubicBezTo>
                  <a:pt x="1078518" y="5322279"/>
                  <a:pt x="937851" y="5369166"/>
                  <a:pt x="937846" y="5369170"/>
                </a:cubicBezTo>
                <a:cubicBezTo>
                  <a:pt x="846944" y="5429771"/>
                  <a:pt x="894241" y="5407151"/>
                  <a:pt x="797169" y="5439508"/>
                </a:cubicBezTo>
                <a:lnTo>
                  <a:pt x="656492" y="5533293"/>
                </a:lnTo>
                <a:cubicBezTo>
                  <a:pt x="633046" y="5548924"/>
                  <a:pt x="612887" y="5571274"/>
                  <a:pt x="586154" y="5580185"/>
                </a:cubicBezTo>
                <a:lnTo>
                  <a:pt x="445477" y="5627077"/>
                </a:lnTo>
                <a:lnTo>
                  <a:pt x="375138" y="5650523"/>
                </a:lnTo>
                <a:cubicBezTo>
                  <a:pt x="304800" y="5642708"/>
                  <a:pt x="229832" y="5653361"/>
                  <a:pt x="164123" y="5627077"/>
                </a:cubicBezTo>
                <a:cubicBezTo>
                  <a:pt x="141176" y="5617898"/>
                  <a:pt x="153393" y="5577931"/>
                  <a:pt x="140677" y="5556739"/>
                </a:cubicBezTo>
                <a:cubicBezTo>
                  <a:pt x="129304" y="5537784"/>
                  <a:pt x="109415" y="5525478"/>
                  <a:pt x="93784" y="5509847"/>
                </a:cubicBezTo>
                <a:cubicBezTo>
                  <a:pt x="78153" y="5462955"/>
                  <a:pt x="50997" y="5418428"/>
                  <a:pt x="46892" y="5369170"/>
                </a:cubicBezTo>
                <a:cubicBezTo>
                  <a:pt x="8504" y="4908514"/>
                  <a:pt x="27534" y="5181837"/>
                  <a:pt x="0" y="4548554"/>
                </a:cubicBezTo>
                <a:cubicBezTo>
                  <a:pt x="7815" y="4181231"/>
                  <a:pt x="8762" y="3813698"/>
                  <a:pt x="23446" y="3446585"/>
                </a:cubicBezTo>
                <a:cubicBezTo>
                  <a:pt x="24434" y="3421890"/>
                  <a:pt x="32527" y="3396358"/>
                  <a:pt x="46892" y="3376247"/>
                </a:cubicBezTo>
                <a:cubicBezTo>
                  <a:pt x="72589" y="3340271"/>
                  <a:pt x="140677" y="3282462"/>
                  <a:pt x="140677" y="3282462"/>
                </a:cubicBezTo>
                <a:lnTo>
                  <a:pt x="187569" y="3141785"/>
                </a:lnTo>
                <a:lnTo>
                  <a:pt x="211015" y="3071447"/>
                </a:lnTo>
                <a:cubicBezTo>
                  <a:pt x="218830" y="3024555"/>
                  <a:pt x="224148" y="2977177"/>
                  <a:pt x="234461" y="2930770"/>
                </a:cubicBezTo>
                <a:cubicBezTo>
                  <a:pt x="239822" y="2906644"/>
                  <a:pt x="251914" y="2884408"/>
                  <a:pt x="257908" y="2860431"/>
                </a:cubicBezTo>
                <a:cubicBezTo>
                  <a:pt x="267573" y="2821770"/>
                  <a:pt x="270869" y="2781647"/>
                  <a:pt x="281354" y="2743200"/>
                </a:cubicBezTo>
                <a:cubicBezTo>
                  <a:pt x="294359" y="2695513"/>
                  <a:pt x="312615" y="2649415"/>
                  <a:pt x="328246" y="2602523"/>
                </a:cubicBezTo>
                <a:cubicBezTo>
                  <a:pt x="336061" y="2579077"/>
                  <a:pt x="346845" y="2556419"/>
                  <a:pt x="351692" y="2532185"/>
                </a:cubicBezTo>
                <a:cubicBezTo>
                  <a:pt x="367323" y="2454031"/>
                  <a:pt x="373380" y="2373335"/>
                  <a:pt x="398584" y="2297723"/>
                </a:cubicBezTo>
                <a:cubicBezTo>
                  <a:pt x="414215" y="2250831"/>
                  <a:pt x="410526" y="2191999"/>
                  <a:pt x="445477" y="2157047"/>
                </a:cubicBezTo>
                <a:lnTo>
                  <a:pt x="492369" y="2110154"/>
                </a:lnTo>
                <a:cubicBezTo>
                  <a:pt x="500184" y="2086708"/>
                  <a:pt x="506080" y="2062532"/>
                  <a:pt x="515815" y="2039816"/>
                </a:cubicBezTo>
                <a:cubicBezTo>
                  <a:pt x="551511" y="1956525"/>
                  <a:pt x="562507" y="1946332"/>
                  <a:pt x="609600" y="1875693"/>
                </a:cubicBezTo>
                <a:cubicBezTo>
                  <a:pt x="625231" y="1828801"/>
                  <a:pt x="648366" y="1783772"/>
                  <a:pt x="656492" y="1735016"/>
                </a:cubicBezTo>
                <a:cubicBezTo>
                  <a:pt x="668212" y="1664695"/>
                  <a:pt x="685546" y="1515591"/>
                  <a:pt x="726831" y="1453662"/>
                </a:cubicBezTo>
                <a:cubicBezTo>
                  <a:pt x="843247" y="1279035"/>
                  <a:pt x="693631" y="1493499"/>
                  <a:pt x="844061" y="1312985"/>
                </a:cubicBezTo>
                <a:cubicBezTo>
                  <a:pt x="862101" y="1291338"/>
                  <a:pt x="873351" y="1264651"/>
                  <a:pt x="890954" y="1242647"/>
                </a:cubicBezTo>
                <a:cubicBezTo>
                  <a:pt x="904763" y="1225386"/>
                  <a:pt x="924037" y="1213015"/>
                  <a:pt x="937846" y="1195754"/>
                </a:cubicBezTo>
                <a:cubicBezTo>
                  <a:pt x="1056149" y="1047874"/>
                  <a:pt x="918412" y="1191742"/>
                  <a:pt x="1031631" y="1078523"/>
                </a:cubicBezTo>
                <a:cubicBezTo>
                  <a:pt x="1090564" y="901725"/>
                  <a:pt x="1004212" y="1112798"/>
                  <a:pt x="1125415" y="961293"/>
                </a:cubicBezTo>
                <a:cubicBezTo>
                  <a:pt x="1140854" y="941994"/>
                  <a:pt x="1137808" y="913059"/>
                  <a:pt x="1148861" y="890954"/>
                </a:cubicBezTo>
                <a:cubicBezTo>
                  <a:pt x="1196968" y="794741"/>
                  <a:pt x="1184496" y="846412"/>
                  <a:pt x="1242646" y="773723"/>
                </a:cubicBezTo>
                <a:cubicBezTo>
                  <a:pt x="1280829" y="725994"/>
                  <a:pt x="1321753" y="630123"/>
                  <a:pt x="1383323" y="609600"/>
                </a:cubicBezTo>
                <a:lnTo>
                  <a:pt x="1453661" y="586154"/>
                </a:lnTo>
                <a:cubicBezTo>
                  <a:pt x="1572482" y="467335"/>
                  <a:pt x="1418704" y="607130"/>
                  <a:pt x="1570892" y="515816"/>
                </a:cubicBezTo>
                <a:cubicBezTo>
                  <a:pt x="1589847" y="504443"/>
                  <a:pt x="1598012" y="478809"/>
                  <a:pt x="1617784" y="468923"/>
                </a:cubicBezTo>
                <a:cubicBezTo>
                  <a:pt x="1646606" y="454512"/>
                  <a:pt x="1680585" y="454329"/>
                  <a:pt x="1711569" y="445477"/>
                </a:cubicBezTo>
                <a:cubicBezTo>
                  <a:pt x="1735333" y="438687"/>
                  <a:pt x="1758462" y="429846"/>
                  <a:pt x="1781908" y="422031"/>
                </a:cubicBezTo>
                <a:lnTo>
                  <a:pt x="1828800" y="492370"/>
                </a:lnTo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6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2" t="1773" r="13437" b="17118"/>
          <a:stretch/>
        </p:blipFill>
        <p:spPr>
          <a:xfrm>
            <a:off x="2913827" y="1384789"/>
            <a:ext cx="610424" cy="728263"/>
          </a:xfrm>
          <a:prstGeom prst="rect">
            <a:avLst/>
          </a:prstGeom>
          <a:solidFill>
            <a:schemeClr val="bg1">
              <a:alpha val="71000"/>
            </a:schemeClr>
          </a:solidFill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3" r="6862" b="15686"/>
          <a:stretch/>
        </p:blipFill>
        <p:spPr>
          <a:xfrm>
            <a:off x="8512824" y="1206477"/>
            <a:ext cx="970649" cy="943230"/>
          </a:xfrm>
          <a:prstGeom prst="rect">
            <a:avLst/>
          </a:prstGeom>
          <a:solidFill>
            <a:schemeClr val="bg1">
              <a:alpha val="61000"/>
            </a:schemeClr>
          </a:solidFill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0" t="3268" r="24184" b="17319"/>
          <a:stretch/>
        </p:blipFill>
        <p:spPr>
          <a:xfrm>
            <a:off x="8743310" y="2352746"/>
            <a:ext cx="528294" cy="818648"/>
          </a:xfrm>
          <a:prstGeom prst="rect">
            <a:avLst/>
          </a:prstGeom>
          <a:solidFill>
            <a:schemeClr val="bg1">
              <a:alpha val="55000"/>
            </a:schemeClr>
          </a:solidFill>
        </p:spPr>
      </p:pic>
      <p:sp>
        <p:nvSpPr>
          <p:cNvPr id="9" name="Shape 63"/>
          <p:cNvSpPr/>
          <p:nvPr/>
        </p:nvSpPr>
        <p:spPr>
          <a:xfrm>
            <a:off x="0" y="738800"/>
            <a:ext cx="12192000" cy="4128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9192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125E-7 -2.86458E-6 L 0.30908 -0.1321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54" y="-66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83 -0.00781 L -0.31738 0.0169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34" y="1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3437E-6 4.42708E-6 L 0.30908 0.4020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54" y="20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125E-6 1.09375E-6 L -0.32592 0.6411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96" y="320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1528464" y="211162"/>
            <a:ext cx="9135071" cy="76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lvl="0" algn="ctr">
              <a:defRPr sz="1800"/>
            </a:pPr>
            <a:r>
              <a:rPr sz="4500" b="1" dirty="0">
                <a:ea typeface="+mj-ea"/>
                <a:cs typeface="+mj-cs"/>
                <a:sym typeface="Chalkboard"/>
              </a:rPr>
              <a:t>Effects of E-Cigs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9" r="16000" b="12688"/>
          <a:stretch/>
        </p:blipFill>
        <p:spPr>
          <a:xfrm>
            <a:off x="4810125" y="1714500"/>
            <a:ext cx="2783830" cy="3544662"/>
          </a:xfrm>
          <a:prstGeom prst="rect">
            <a:avLst/>
          </a:prstGeom>
        </p:spPr>
      </p:pic>
      <p:sp>
        <p:nvSpPr>
          <p:cNvPr id="4" name="Shape 63"/>
          <p:cNvSpPr/>
          <p:nvPr/>
        </p:nvSpPr>
        <p:spPr>
          <a:xfrm>
            <a:off x="0" y="975795"/>
            <a:ext cx="12192000" cy="4128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0856865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415600" y="4646868"/>
            <a:ext cx="11360800" cy="1369200"/>
          </a:xfrm>
          <a:prstGeom prst="rect">
            <a:avLst/>
          </a:prstGeom>
        </p:spPr>
        <p:txBody>
          <a:bodyPr vert="horz" lIns="121900" tIns="121900" rIns="121900" bIns="121900" rtlCol="0" anchor="ctr" anchorCtr="0">
            <a:noAutofit/>
          </a:bodyPr>
          <a:lstStyle/>
          <a:p>
            <a:r>
              <a:rPr lang="en-US" b="1" dirty="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UNIT 3: </a:t>
            </a:r>
            <a:r>
              <a:rPr lang="en" b="1" dirty="0">
                <a:solidFill>
                  <a:srgbClr val="0C343D"/>
                </a:solidFill>
                <a:latin typeface="Calibri"/>
                <a:ea typeface="Calibri"/>
                <a:cs typeface="Calibri"/>
                <a:sym typeface="Calibri"/>
              </a:rPr>
              <a:t>Activity</a:t>
            </a:r>
            <a:r>
              <a:rPr lang="en" b="1" dirty="0">
                <a:solidFill>
                  <a:srgbClr val="0C343D"/>
                </a:solidFill>
              </a:rPr>
              <a:t> </a:t>
            </a:r>
            <a:r>
              <a:rPr lang="en-US" b="1" dirty="0">
                <a:solidFill>
                  <a:srgbClr val="0C343D"/>
                </a:solidFill>
              </a:rPr>
              <a:t>4</a:t>
            </a:r>
            <a:r>
              <a:rPr lang="en" b="1" dirty="0" smtClean="0">
                <a:solidFill>
                  <a:srgbClr val="0C343D"/>
                </a:solidFill>
              </a:rPr>
              <a:t>: : </a:t>
            </a:r>
            <a:r>
              <a:rPr lang="en" b="1" dirty="0">
                <a:solidFill>
                  <a:srgbClr val="0C343D"/>
                </a:solidFill>
              </a:rPr>
              <a:t>What is Thirdhand Smoke?</a:t>
            </a:r>
          </a:p>
        </p:txBody>
      </p:sp>
      <p:sp>
        <p:nvSpPr>
          <p:cNvPr id="165" name="Shape 165"/>
          <p:cNvSpPr txBox="1"/>
          <p:nvPr/>
        </p:nvSpPr>
        <p:spPr>
          <a:xfrm>
            <a:off x="9548667" y="1472167"/>
            <a:ext cx="556400" cy="9696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r>
              <a:rPr lang="en" sz="6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</p:txBody>
      </p:sp>
      <p:sp>
        <p:nvSpPr>
          <p:cNvPr id="166" name="Shape 166"/>
          <p:cNvSpPr/>
          <p:nvPr/>
        </p:nvSpPr>
        <p:spPr>
          <a:xfrm>
            <a:off x="0" y="292667"/>
            <a:ext cx="12192000" cy="4128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167" name="Shape 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1134" y="1472167"/>
            <a:ext cx="3529733" cy="3529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Shape 1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1000" y="876867"/>
            <a:ext cx="1918133" cy="1918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Shape 1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0334" y="876867"/>
            <a:ext cx="1918133" cy="19181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485122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64079" y="1542509"/>
            <a:ext cx="5198383" cy="34636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1031" y="1542508"/>
            <a:ext cx="5136059" cy="34218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AutoShape 14"/>
          <p:cNvSpPr>
            <a:spLocks noChangeArrowheads="1"/>
          </p:cNvSpPr>
          <p:nvPr/>
        </p:nvSpPr>
        <p:spPr bwMode="auto">
          <a:xfrm>
            <a:off x="4855349" y="2291165"/>
            <a:ext cx="2481303" cy="304800"/>
          </a:xfrm>
          <a:prstGeom prst="rightArrow">
            <a:avLst>
              <a:gd name="adj1" fmla="val 50000"/>
              <a:gd name="adj2" fmla="val 24375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5550764" y="2746187"/>
            <a:ext cx="8322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200" b="1" dirty="0"/>
              <a:t>SHS</a:t>
            </a:r>
          </a:p>
        </p:txBody>
      </p: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5594106" y="4360449"/>
            <a:ext cx="100380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4000" b="1" dirty="0"/>
              <a:t>THS</a:t>
            </a:r>
          </a:p>
        </p:txBody>
      </p:sp>
      <p:sp>
        <p:nvSpPr>
          <p:cNvPr id="6" name="Snip Same Side Corner Rectangle 5"/>
          <p:cNvSpPr/>
          <p:nvPr/>
        </p:nvSpPr>
        <p:spPr>
          <a:xfrm>
            <a:off x="2209797" y="5751295"/>
            <a:ext cx="7772400" cy="990600"/>
          </a:xfrm>
          <a:prstGeom prst="snip2Same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896F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Indoor Surfaces</a:t>
            </a:r>
          </a:p>
        </p:txBody>
      </p:sp>
      <p:sp>
        <p:nvSpPr>
          <p:cNvPr id="24" name="AutoShape 17"/>
          <p:cNvSpPr>
            <a:spLocks noChangeArrowheads="1"/>
          </p:cNvSpPr>
          <p:nvPr/>
        </p:nvSpPr>
        <p:spPr bwMode="auto">
          <a:xfrm rot="17776702">
            <a:off x="6031231" y="4825643"/>
            <a:ext cx="2209800" cy="304800"/>
          </a:xfrm>
          <a:prstGeom prst="rightArrow">
            <a:avLst>
              <a:gd name="adj1" fmla="val 50000"/>
              <a:gd name="adj2" fmla="val 18125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23" name="AutoShape 16"/>
          <p:cNvSpPr>
            <a:spLocks noChangeArrowheads="1"/>
          </p:cNvSpPr>
          <p:nvPr/>
        </p:nvSpPr>
        <p:spPr bwMode="auto">
          <a:xfrm rot="3965077">
            <a:off x="4132189" y="4812007"/>
            <a:ext cx="2209800" cy="304800"/>
          </a:xfrm>
          <a:prstGeom prst="rightArrow">
            <a:avLst>
              <a:gd name="adj1" fmla="val 50000"/>
              <a:gd name="adj2" fmla="val 18125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3" name="Shape 166"/>
          <p:cNvSpPr/>
          <p:nvPr/>
        </p:nvSpPr>
        <p:spPr>
          <a:xfrm>
            <a:off x="0" y="292667"/>
            <a:ext cx="12192000" cy="4128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" name="Triangle 9"/>
          <p:cNvSpPr/>
          <p:nvPr/>
        </p:nvSpPr>
        <p:spPr>
          <a:xfrm>
            <a:off x="5707591" y="1914869"/>
            <a:ext cx="685987" cy="725321"/>
          </a:xfrm>
          <a:prstGeom prst="triangle">
            <a:avLst/>
          </a:prstGeom>
          <a:solidFill>
            <a:schemeClr val="tx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7556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25" grpId="0"/>
      <p:bldP spid="6" grpId="0" animBg="1"/>
      <p:bldP spid="24" grpId="0" animBg="1"/>
      <p:bldP spid="23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89"/>
          <p:cNvSpPr/>
          <p:nvPr/>
        </p:nvSpPr>
        <p:spPr>
          <a:xfrm>
            <a:off x="1528465" y="828996"/>
            <a:ext cx="9135071" cy="76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lvl="0" algn="ctr">
              <a:defRPr sz="1800"/>
            </a:pPr>
            <a:r>
              <a:rPr lang="en-US" sz="4500" b="1" dirty="0">
                <a:solidFill>
                  <a:srgbClr val="0C333C"/>
                </a:solidFill>
                <a:latin typeface="Calibri" charset="0"/>
                <a:ea typeface="Calibri" charset="0"/>
                <a:cs typeface="Calibri" charset="0"/>
                <a:sym typeface="Chalkboard"/>
              </a:rPr>
              <a:t>Thirdhand Smoke</a:t>
            </a:r>
            <a:endParaRPr sz="4500" b="1" dirty="0">
              <a:solidFill>
                <a:srgbClr val="0C333C"/>
              </a:solidFill>
              <a:latin typeface="Calibri" charset="0"/>
              <a:ea typeface="Calibri" charset="0"/>
              <a:cs typeface="Calibri" charset="0"/>
              <a:sym typeface="Chalkboard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711" y="5204986"/>
            <a:ext cx="1115265" cy="11152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8037">
            <a:off x="3029973" y="1418595"/>
            <a:ext cx="1871415" cy="187141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39" y="2712082"/>
            <a:ext cx="3135796" cy="3135796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4405152" y="2026177"/>
            <a:ext cx="4015384" cy="4015384"/>
            <a:chOff x="3421998" y="2651939"/>
            <a:chExt cx="5710768" cy="571076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1998" y="2651939"/>
              <a:ext cx="5710768" cy="5710768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5664200" y="4038600"/>
              <a:ext cx="1295400" cy="14687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84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53" y="2957863"/>
            <a:ext cx="1283992" cy="1283992"/>
          </a:xfrm>
          <a:prstGeom prst="rect">
            <a:avLst/>
          </a:prstGeom>
          <a:noFill/>
        </p:spPr>
      </p:pic>
      <p:grpSp>
        <p:nvGrpSpPr>
          <p:cNvPr id="29" name="Group 28"/>
          <p:cNvGrpSpPr/>
          <p:nvPr/>
        </p:nvGrpSpPr>
        <p:grpSpPr>
          <a:xfrm>
            <a:off x="4498389" y="3031713"/>
            <a:ext cx="3899547" cy="3073346"/>
            <a:chOff x="4232698" y="4252874"/>
            <a:chExt cx="5546034" cy="4370990"/>
          </a:xfrm>
        </p:grpSpPr>
        <p:sp>
          <p:nvSpPr>
            <p:cNvPr id="18" name="Oval 17"/>
            <p:cNvSpPr/>
            <p:nvPr/>
          </p:nvSpPr>
          <p:spPr>
            <a:xfrm>
              <a:off x="5695953" y="6092111"/>
              <a:ext cx="201535" cy="18603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84"/>
            </a:p>
          </p:txBody>
        </p:sp>
        <p:sp>
          <p:nvSpPr>
            <p:cNvPr id="19" name="Oval 18"/>
            <p:cNvSpPr/>
            <p:nvPr/>
          </p:nvSpPr>
          <p:spPr>
            <a:xfrm>
              <a:off x="7449433" y="6417425"/>
              <a:ext cx="201535" cy="18603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84"/>
            </a:p>
          </p:txBody>
        </p:sp>
        <p:sp>
          <p:nvSpPr>
            <p:cNvPr id="21" name="Oval 20"/>
            <p:cNvSpPr/>
            <p:nvPr/>
          </p:nvSpPr>
          <p:spPr>
            <a:xfrm>
              <a:off x="8443132" y="4648210"/>
              <a:ext cx="201535" cy="18603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84"/>
            </a:p>
          </p:txBody>
        </p:sp>
        <p:sp>
          <p:nvSpPr>
            <p:cNvPr id="22" name="Oval 21"/>
            <p:cNvSpPr/>
            <p:nvPr/>
          </p:nvSpPr>
          <p:spPr>
            <a:xfrm>
              <a:off x="9577197" y="5678168"/>
              <a:ext cx="201535" cy="18603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84"/>
            </a:p>
          </p:txBody>
        </p:sp>
        <p:sp>
          <p:nvSpPr>
            <p:cNvPr id="23" name="Oval 22"/>
            <p:cNvSpPr/>
            <p:nvPr/>
          </p:nvSpPr>
          <p:spPr>
            <a:xfrm>
              <a:off x="7637610" y="7914216"/>
              <a:ext cx="201535" cy="18603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84"/>
            </a:p>
          </p:txBody>
        </p:sp>
        <p:sp>
          <p:nvSpPr>
            <p:cNvPr id="24" name="Oval 23"/>
            <p:cNvSpPr/>
            <p:nvPr/>
          </p:nvSpPr>
          <p:spPr>
            <a:xfrm>
              <a:off x="4232698" y="4990248"/>
              <a:ext cx="201535" cy="18603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84"/>
            </a:p>
          </p:txBody>
        </p:sp>
        <p:sp>
          <p:nvSpPr>
            <p:cNvPr id="25" name="Oval 24"/>
            <p:cNvSpPr/>
            <p:nvPr/>
          </p:nvSpPr>
          <p:spPr>
            <a:xfrm>
              <a:off x="4308975" y="7772416"/>
              <a:ext cx="201535" cy="18603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84"/>
            </a:p>
          </p:txBody>
        </p:sp>
        <p:sp>
          <p:nvSpPr>
            <p:cNvPr id="26" name="Oval 25"/>
            <p:cNvSpPr/>
            <p:nvPr/>
          </p:nvSpPr>
          <p:spPr>
            <a:xfrm>
              <a:off x="5405404" y="4252874"/>
              <a:ext cx="201535" cy="18603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84"/>
            </a:p>
          </p:txBody>
        </p:sp>
        <p:sp>
          <p:nvSpPr>
            <p:cNvPr id="27" name="Oval 26"/>
            <p:cNvSpPr/>
            <p:nvPr/>
          </p:nvSpPr>
          <p:spPr>
            <a:xfrm>
              <a:off x="8864601" y="8437827"/>
              <a:ext cx="201535" cy="18603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84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354351" y="6274652"/>
            <a:ext cx="4992860" cy="525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12" b="1" dirty="0">
                <a:solidFill>
                  <a:schemeClr val="accent4">
                    <a:lumMod val="75000"/>
                  </a:schemeClr>
                </a:solidFill>
              </a:rPr>
              <a:t>Nicotine &amp; other chemicals</a:t>
            </a:r>
          </a:p>
        </p:txBody>
      </p:sp>
      <p:sp>
        <p:nvSpPr>
          <p:cNvPr id="30" name="Shape 166"/>
          <p:cNvSpPr/>
          <p:nvPr/>
        </p:nvSpPr>
        <p:spPr>
          <a:xfrm>
            <a:off x="0" y="292667"/>
            <a:ext cx="12192000" cy="4128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8711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9 -0.03353 L 0.18896 -0.0957 C 0.21252 -0.10954 0.24768 -0.11735 0.28442 -0.11735 C 0.32629 -0.11735 0.35962 -0.10954 0.38318 -0.0957 L 0.49536 -0.03353 " pathEditMode="relative" rAng="0" ptsTypes="AAAAA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23" y="-419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89"/>
          <p:cNvSpPr/>
          <p:nvPr/>
        </p:nvSpPr>
        <p:spPr>
          <a:xfrm>
            <a:off x="1528465" y="828996"/>
            <a:ext cx="9135071" cy="76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lvl="0" algn="ctr">
              <a:defRPr sz="1800"/>
            </a:pPr>
            <a:r>
              <a:rPr lang="en-US" sz="4500" b="1" dirty="0" smtClean="0">
                <a:solidFill>
                  <a:srgbClr val="0C333C"/>
                </a:solidFill>
                <a:latin typeface="Calibri" charset="0"/>
                <a:ea typeface="Calibri" charset="0"/>
                <a:cs typeface="Calibri" charset="0"/>
                <a:sym typeface="Chalkboard"/>
              </a:rPr>
              <a:t>Class Discussion</a:t>
            </a:r>
            <a:endParaRPr sz="4500" b="1" dirty="0">
              <a:solidFill>
                <a:srgbClr val="0C333C"/>
              </a:solidFill>
              <a:latin typeface="Calibri" charset="0"/>
              <a:ea typeface="Calibri" charset="0"/>
              <a:cs typeface="Calibri" charset="0"/>
              <a:sym typeface="Chalkboard"/>
            </a:endParaRPr>
          </a:p>
        </p:txBody>
      </p:sp>
      <p:sp>
        <p:nvSpPr>
          <p:cNvPr id="3" name="Shape 166"/>
          <p:cNvSpPr/>
          <p:nvPr/>
        </p:nvSpPr>
        <p:spPr>
          <a:xfrm>
            <a:off x="0" y="292667"/>
            <a:ext cx="12192000" cy="412800"/>
          </a:xfrm>
          <a:prstGeom prst="rect">
            <a:avLst/>
          </a:prstGeom>
          <a:solidFill>
            <a:srgbClr val="66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88"/>
          <a:stretch/>
        </p:blipFill>
        <p:spPr>
          <a:xfrm>
            <a:off x="0" y="965770"/>
            <a:ext cx="12191999" cy="56572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30686" y="1853932"/>
            <a:ext cx="59529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</a:rPr>
              <a:t>Knowing what we do about         e-cigs, and considering all the things we don’t know about e-cigs why do teens choose to use e-cigs/</a:t>
            </a:r>
            <a:r>
              <a:rPr lang="en-US" sz="3200" b="1" dirty="0" err="1" smtClean="0">
                <a:solidFill>
                  <a:schemeClr val="accent5">
                    <a:lumMod val="75000"/>
                  </a:schemeClr>
                </a:solidFill>
              </a:rPr>
              <a:t>vapes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</a:rPr>
              <a:t>?</a:t>
            </a: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389" y="6390510"/>
            <a:ext cx="2343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© Stanford University</a:t>
            </a:r>
          </a:p>
        </p:txBody>
      </p:sp>
    </p:spTree>
    <p:extLst>
      <p:ext uri="{BB962C8B-B14F-4D97-AF65-F5344CB8AC3E}">
        <p14:creationId xmlns:p14="http://schemas.microsoft.com/office/powerpoint/2010/main" val="81685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4397</TotalTime>
  <Words>1629</Words>
  <Application>Microsoft Office PowerPoint</Application>
  <PresentationFormat>Widescreen</PresentationFormat>
  <Paragraphs>128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Chalkboard</vt:lpstr>
      <vt:lpstr>Office Theme</vt:lpstr>
      <vt:lpstr>Unit 3: What’s So Bad About E-Cigarettes and Vape Pens?</vt:lpstr>
      <vt:lpstr>Effects of Nicotine</vt:lpstr>
      <vt:lpstr>Nicotine Molecule</vt:lpstr>
      <vt:lpstr>PowerPoint Presentation</vt:lpstr>
      <vt:lpstr>PowerPoint Presentation</vt:lpstr>
      <vt:lpstr>PowerPoint Presentation</vt:lpstr>
      <vt:lpstr>PowerPoint Presentation</vt:lpstr>
      <vt:lpstr>Nicotine and the Body </vt:lpstr>
      <vt:lpstr>Effects of Flavorings</vt:lpstr>
      <vt:lpstr>PowerPoint Presentation</vt:lpstr>
      <vt:lpstr>PowerPoint Presentation</vt:lpstr>
      <vt:lpstr>PowerPoint Presentation</vt:lpstr>
      <vt:lpstr>Effects on Health</vt:lpstr>
      <vt:lpstr>PowerPoint Presentation</vt:lpstr>
      <vt:lpstr>PowerPoint Presentation</vt:lpstr>
      <vt:lpstr>UNIT 3: Activity 4: : What is Thirdhand Smoke?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3: WHAT’S SO BAD ABOUT E-CIGS/VAPES?</dc:title>
  <dc:creator>Microsoft Office User</dc:creator>
  <cp:lastModifiedBy>Paul</cp:lastModifiedBy>
  <cp:revision>99</cp:revision>
  <dcterms:created xsi:type="dcterms:W3CDTF">2016-03-28T20:50:07Z</dcterms:created>
  <dcterms:modified xsi:type="dcterms:W3CDTF">2020-01-08T19:29:13Z</dcterms:modified>
</cp:coreProperties>
</file>